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3/29/2023</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‹N°›</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057197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3/29/2023</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572759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3/29/2023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‹N°›</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0015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3/29/2023</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2106902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3/29/2023</a:t>
            </a:fld>
            <a:endParaRPr lang="en-US" dirty="0"/>
          </a:p>
        </p:txBody>
      </p:sp>
    </p:spTree>
    <p:extLst>
      <p:ext uri="{BB962C8B-B14F-4D97-AF65-F5344CB8AC3E}">
        <p14:creationId xmlns:p14="http://schemas.microsoft.com/office/powerpoint/2010/main" val="3570148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3/29/2023</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401558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3/29/2023</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254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3/29/2023</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2336697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3/29/2023</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894465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3/29/2023</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2454197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3/29/2023</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12181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3/29/2023</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‹N°›</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57406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08" r:id="rId6"/>
    <p:sldLayoutId id="2147483804" r:id="rId7"/>
    <p:sldLayoutId id="2147483805" r:id="rId8"/>
    <p:sldLayoutId id="2147483806" r:id="rId9"/>
    <p:sldLayoutId id="2147483807" r:id="rId10"/>
    <p:sldLayoutId id="2147483809"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abonnel.fr/informatique/start"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hyperlink" Target="https://creativecommons.org/licenses/by/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1" name="Freeform: Shape 8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3" name="Freeform: Shape 8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5" name="Freeform: Shape 8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7" name="Freeform: Shape 8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9" name="Freeform: Shape 8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re 1">
            <a:extLst>
              <a:ext uri="{FF2B5EF4-FFF2-40B4-BE49-F238E27FC236}">
                <a16:creationId xmlns:a16="http://schemas.microsoft.com/office/drawing/2014/main" id="{C5EA1DD0-5A4E-C3F1-6956-FA6B06D2DC12}"/>
              </a:ext>
            </a:extLst>
          </p:cNvPr>
          <p:cNvSpPr>
            <a:spLocks noGrp="1"/>
          </p:cNvSpPr>
          <p:nvPr>
            <p:ph type="ctrTitle"/>
          </p:nvPr>
        </p:nvSpPr>
        <p:spPr>
          <a:xfrm>
            <a:off x="1898847" y="2767042"/>
            <a:ext cx="8394306" cy="1502828"/>
          </a:xfrm>
        </p:spPr>
        <p:txBody>
          <a:bodyPr anchor="b">
            <a:normAutofit/>
          </a:bodyPr>
          <a:lstStyle/>
          <a:p>
            <a:pPr algn="ctr">
              <a:lnSpc>
                <a:spcPct val="110000"/>
              </a:lnSpc>
            </a:pPr>
            <a:r>
              <a:rPr lang="fr-FR" sz="3800"/>
              <a:t>Visite de l’entreprise Denjean</a:t>
            </a:r>
          </a:p>
        </p:txBody>
      </p:sp>
      <p:sp>
        <p:nvSpPr>
          <p:cNvPr id="3" name="Sous-titre 2">
            <a:extLst>
              <a:ext uri="{FF2B5EF4-FFF2-40B4-BE49-F238E27FC236}">
                <a16:creationId xmlns:a16="http://schemas.microsoft.com/office/drawing/2014/main" id="{1E880557-ECDB-29F3-D42B-DD9C4DA82B10}"/>
              </a:ext>
            </a:extLst>
          </p:cNvPr>
          <p:cNvSpPr>
            <a:spLocks noGrp="1"/>
          </p:cNvSpPr>
          <p:nvPr>
            <p:ph type="subTitle" idx="1"/>
          </p:nvPr>
        </p:nvSpPr>
        <p:spPr>
          <a:xfrm>
            <a:off x="2124075" y="4699829"/>
            <a:ext cx="7448550" cy="1310446"/>
          </a:xfrm>
        </p:spPr>
        <p:txBody>
          <a:bodyPr anchor="t">
            <a:normAutofit/>
          </a:bodyPr>
          <a:lstStyle/>
          <a:p>
            <a:pPr algn="ctr">
              <a:lnSpc>
                <a:spcPct val="120000"/>
              </a:lnSpc>
            </a:pPr>
            <a:r>
              <a:rPr lang="fr-FR" sz="1600" dirty="0">
                <a:latin typeface="Calibri" panose="020F0502020204030204" pitchFamily="34" charset="0"/>
                <a:cs typeface="Calibri" panose="020F0502020204030204" pitchFamily="34" charset="0"/>
              </a:rPr>
              <a:t>Entreprise de Logistique </a:t>
            </a:r>
          </a:p>
          <a:p>
            <a:pPr algn="ctr">
              <a:lnSpc>
                <a:spcPct val="120000"/>
              </a:lnSpc>
            </a:pPr>
            <a:r>
              <a:rPr lang="fr-FR" sz="1600" dirty="0">
                <a:latin typeface="Calibri" panose="020F0502020204030204" pitchFamily="34" charset="0"/>
                <a:cs typeface="Calibri" panose="020F0502020204030204" pitchFamily="34" charset="0"/>
              </a:rPr>
              <a:t>Le 30 novembre 2022 </a:t>
            </a:r>
          </a:p>
          <a:p>
            <a:pPr algn="ctr">
              <a:lnSpc>
                <a:spcPct val="120000"/>
              </a:lnSpc>
            </a:pPr>
            <a:r>
              <a:rPr lang="fr-FR" sz="1600" dirty="0" err="1">
                <a:latin typeface="Calibri" panose="020F0502020204030204" pitchFamily="34" charset="0"/>
                <a:cs typeface="Calibri" panose="020F0502020204030204" pitchFamily="34" charset="0"/>
              </a:rPr>
              <a:t>Eurocentre</a:t>
            </a:r>
            <a:r>
              <a:rPr lang="fr-FR" sz="1600" dirty="0">
                <a:latin typeface="Calibri" panose="020F0502020204030204" pitchFamily="34" charset="0"/>
                <a:cs typeface="Calibri" panose="020F0502020204030204" pitchFamily="34" charset="0"/>
              </a:rPr>
              <a:t> </a:t>
            </a:r>
          </a:p>
        </p:txBody>
      </p:sp>
      <p:pic>
        <p:nvPicPr>
          <p:cNvPr id="6" name="Image 5" descr="Une image contenant texte&#10;&#10;Description générée automatiquement">
            <a:extLst>
              <a:ext uri="{FF2B5EF4-FFF2-40B4-BE49-F238E27FC236}">
                <a16:creationId xmlns:a16="http://schemas.microsoft.com/office/drawing/2014/main" id="{2C084A6D-EB47-07B0-BAB6-D526F474BB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3179" y="735825"/>
            <a:ext cx="5210113" cy="1628159"/>
          </a:xfrm>
          <a:prstGeom prst="rect">
            <a:avLst/>
          </a:prstGeom>
        </p:spPr>
      </p:pic>
    </p:spTree>
    <p:extLst>
      <p:ext uri="{BB962C8B-B14F-4D97-AF65-F5344CB8AC3E}">
        <p14:creationId xmlns:p14="http://schemas.microsoft.com/office/powerpoint/2010/main" val="3588339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Freeform: Shape 8">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10">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7" name="Freeform: Shape 12">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8" name="Freeform: Shape 14">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39" name="Freeform: Shape 16">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18">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41" name="Freeform: Shape 20">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42" name="Freeform: Shape 22">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43" name="Rectangle 24">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44" name="Freeform: Shape 26">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28">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46" name="Freeform: Shape 30">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3" name="Freeform: Shape 32">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5" name="Freeform: Shape 34">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re 1">
            <a:extLst>
              <a:ext uri="{FF2B5EF4-FFF2-40B4-BE49-F238E27FC236}">
                <a16:creationId xmlns:a16="http://schemas.microsoft.com/office/drawing/2014/main" id="{C6B5E76C-1495-CAB9-3FE7-AAB3AE30E2C7}"/>
              </a:ext>
            </a:extLst>
          </p:cNvPr>
          <p:cNvSpPr>
            <a:spLocks noGrp="1"/>
          </p:cNvSpPr>
          <p:nvPr>
            <p:ph type="title"/>
          </p:nvPr>
        </p:nvSpPr>
        <p:spPr>
          <a:xfrm>
            <a:off x="1616363" y="3500582"/>
            <a:ext cx="8556898" cy="4061185"/>
          </a:xfrm>
        </p:spPr>
        <p:txBody>
          <a:bodyPr vert="horz" lIns="109728" tIns="109728" rIns="109728" bIns="91440" rtlCol="0" anchor="b">
            <a:normAutofit fontScale="90000"/>
          </a:bodyPr>
          <a:lstStyle/>
          <a:p>
            <a:pPr algn="ctr">
              <a:lnSpc>
                <a:spcPct val="120000"/>
              </a:lnSpc>
            </a:pPr>
            <a:br>
              <a:rPr lang="fr-FR" sz="1800" b="0" i="0" dirty="0">
                <a:solidFill>
                  <a:srgbClr val="000000"/>
                </a:solidFill>
                <a:effectLst/>
                <a:latin typeface="Calibri" panose="020F0502020204030204" pitchFamily="34" charset="0"/>
              </a:rPr>
            </a:br>
            <a:br>
              <a:rPr lang="fr-FR" sz="1800" b="0" i="0" dirty="0">
                <a:solidFill>
                  <a:srgbClr val="000000"/>
                </a:solidFill>
                <a:effectLst/>
                <a:latin typeface="Calibri" panose="020F0502020204030204" pitchFamily="34" charset="0"/>
              </a:rPr>
            </a:br>
            <a:br>
              <a:rPr lang="fr-FR" sz="1800" b="0" i="0" dirty="0">
                <a:solidFill>
                  <a:srgbClr val="000000"/>
                </a:solidFill>
                <a:effectLst/>
                <a:latin typeface="Calibri" panose="020F0502020204030204" pitchFamily="34" charset="0"/>
              </a:rPr>
            </a:br>
            <a:br>
              <a:rPr lang="fr-FR" sz="1800" b="0" i="0" dirty="0">
                <a:solidFill>
                  <a:srgbClr val="000000"/>
                </a:solidFill>
                <a:effectLst/>
                <a:latin typeface="Calibri" panose="020F0502020204030204" pitchFamily="34" charset="0"/>
              </a:rPr>
            </a:br>
            <a:br>
              <a:rPr lang="fr-FR" sz="1800" b="0" i="0" dirty="0">
                <a:solidFill>
                  <a:srgbClr val="000000"/>
                </a:solidFill>
                <a:effectLst/>
                <a:latin typeface="Calibri" panose="020F0502020204030204" pitchFamily="34" charset="0"/>
              </a:rPr>
            </a:br>
            <a:br>
              <a:rPr lang="fr-FR" sz="1800" b="0" i="0" dirty="0">
                <a:solidFill>
                  <a:srgbClr val="000000"/>
                </a:solidFill>
                <a:effectLst/>
                <a:latin typeface="Calibri" panose="020F0502020204030204" pitchFamily="34" charset="0"/>
              </a:rPr>
            </a:br>
            <a:br>
              <a:rPr lang="fr-FR" sz="1800" b="0" i="0" dirty="0">
                <a:solidFill>
                  <a:srgbClr val="000000"/>
                </a:solidFill>
                <a:effectLst/>
                <a:latin typeface="Calibri" panose="020F0502020204030204" pitchFamily="34" charset="0"/>
              </a:rPr>
            </a:br>
            <a:r>
              <a:rPr lang="fr-FR" sz="1800" b="0" i="0" dirty="0">
                <a:solidFill>
                  <a:srgbClr val="000000"/>
                </a:solidFill>
                <a:effectLst/>
                <a:latin typeface="Calibri" panose="020F0502020204030204" pitchFamily="34" charset="0"/>
                <a:cs typeface="Calibri" panose="020F0502020204030204" pitchFamily="34" charset="0"/>
              </a:rPr>
              <a:t>Horaires : de 7h à 18 h00 avec 30 min de pause pour manger et 2 fois 10 min dans la journée pour le froid une pause toutes les 2h.</a:t>
            </a:r>
            <a:r>
              <a:rPr lang="fr-FR" sz="3600" dirty="0">
                <a:latin typeface="Calibri" panose="020F0502020204030204" pitchFamily="34" charset="0"/>
                <a:cs typeface="Calibri" panose="020F0502020204030204" pitchFamily="34" charset="0"/>
              </a:rPr>
              <a:t> </a:t>
            </a:r>
            <a:br>
              <a:rPr lang="fr-FR" sz="3600" dirty="0">
                <a:latin typeface="Calibri" panose="020F0502020204030204" pitchFamily="34" charset="0"/>
                <a:cs typeface="Calibri" panose="020F0502020204030204" pitchFamily="34" charset="0"/>
              </a:rPr>
            </a:br>
            <a:br>
              <a:rPr lang="fr-FR" sz="3600" dirty="0">
                <a:latin typeface="Calibri" panose="020F0502020204030204" pitchFamily="34" charset="0"/>
                <a:cs typeface="Calibri" panose="020F0502020204030204" pitchFamily="34" charset="0"/>
              </a:rPr>
            </a:br>
            <a:r>
              <a:rPr lang="fr-FR" sz="1800" b="0" i="0" dirty="0">
                <a:solidFill>
                  <a:srgbClr val="000000"/>
                </a:solidFill>
                <a:effectLst/>
                <a:latin typeface="Calibri" panose="020F0502020204030204" pitchFamily="34" charset="0"/>
                <a:cs typeface="Calibri" panose="020F0502020204030204" pitchFamily="34" charset="0"/>
              </a:rPr>
              <a:t>Une prime collective est versée aux employés pour les récompenser de leur rendement.</a:t>
            </a:r>
            <a:br>
              <a:rPr lang="fr-FR" sz="2000" dirty="0"/>
            </a:br>
            <a:br>
              <a:rPr lang="fr-FR" sz="3600" dirty="0">
                <a:latin typeface="Calibri" panose="020F0502020204030204" pitchFamily="34" charset="0"/>
                <a:cs typeface="Calibri" panose="020F0502020204030204" pitchFamily="34" charset="0"/>
              </a:rPr>
            </a:br>
            <a:endParaRPr lang="en-US" sz="5400" dirty="0">
              <a:solidFill>
                <a:schemeClr val="tx1">
                  <a:lumMod val="85000"/>
                  <a:lumOff val="15000"/>
                </a:schemeClr>
              </a:solidFill>
              <a:latin typeface="Calibri" panose="020F0502020204030204" pitchFamily="34" charset="0"/>
              <a:cs typeface="Calibri" panose="020F0502020204030204" pitchFamily="34" charset="0"/>
            </a:endParaRPr>
          </a:p>
        </p:txBody>
      </p:sp>
      <p:pic>
        <p:nvPicPr>
          <p:cNvPr id="4" name="Image 3" descr="Une image contenant texte, herbe, ciel, extérieur&#10;&#10;Description générée automatiquement">
            <a:extLst>
              <a:ext uri="{FF2B5EF4-FFF2-40B4-BE49-F238E27FC236}">
                <a16:creationId xmlns:a16="http://schemas.microsoft.com/office/drawing/2014/main" id="{E4BAE43A-9B8E-C3DC-E387-1852D2C74F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4160" y="1019983"/>
            <a:ext cx="6145222" cy="2550267"/>
          </a:xfrm>
          <a:prstGeom prst="rect">
            <a:avLst/>
          </a:prstGeom>
        </p:spPr>
      </p:pic>
    </p:spTree>
    <p:extLst>
      <p:ext uri="{BB962C8B-B14F-4D97-AF65-F5344CB8AC3E}">
        <p14:creationId xmlns:p14="http://schemas.microsoft.com/office/powerpoint/2010/main" val="325828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AC14302F-E955-47D0-A56B-D1D1A6953B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3" y="-9274"/>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nvGrpSpPr>
          <p:cNvPr id="17" name="Group 9">
            <a:extLst>
              <a:ext uri="{FF2B5EF4-FFF2-40B4-BE49-F238E27FC236}">
                <a16:creationId xmlns:a16="http://schemas.microsoft.com/office/drawing/2014/main" id="{572E366A-B6DD-4F06-A42A-FF634FDE1B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8839" y="970769"/>
            <a:ext cx="4936895" cy="4669465"/>
            <a:chOff x="648839" y="970769"/>
            <a:chExt cx="4936895" cy="4669465"/>
          </a:xfrm>
        </p:grpSpPr>
        <p:sp>
          <p:nvSpPr>
            <p:cNvPr id="18" name="Freeform: Shape 10">
              <a:extLst>
                <a:ext uri="{FF2B5EF4-FFF2-40B4-BE49-F238E27FC236}">
                  <a16:creationId xmlns:a16="http://schemas.microsoft.com/office/drawing/2014/main" id="{6750E550-BE93-4743-8659-1531F86CB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743803" y="1124162"/>
              <a:ext cx="4691485" cy="434218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1">
              <a:extLst>
                <a:ext uri="{FF2B5EF4-FFF2-40B4-BE49-F238E27FC236}">
                  <a16:creationId xmlns:a16="http://schemas.microsoft.com/office/drawing/2014/main" id="{BE626DC7-F0FE-49A7-AA4C-A8DB1F7EB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864592" y="1290468"/>
              <a:ext cx="4389795" cy="4074679"/>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2">
              <a:extLst>
                <a:ext uri="{FF2B5EF4-FFF2-40B4-BE49-F238E27FC236}">
                  <a16:creationId xmlns:a16="http://schemas.microsoft.com/office/drawing/2014/main" id="{1EBB781F-78E5-4C66-811C-9FF8B5D501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1300000" flipH="1">
              <a:off x="648839" y="970769"/>
              <a:ext cx="4936895" cy="4669465"/>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re 1">
            <a:extLst>
              <a:ext uri="{FF2B5EF4-FFF2-40B4-BE49-F238E27FC236}">
                <a16:creationId xmlns:a16="http://schemas.microsoft.com/office/drawing/2014/main" id="{A69A81AA-9739-D6CF-7DDB-77DC5A714C70}"/>
              </a:ext>
            </a:extLst>
          </p:cNvPr>
          <p:cNvSpPr>
            <a:spLocks noGrp="1"/>
          </p:cNvSpPr>
          <p:nvPr>
            <p:ph type="title"/>
          </p:nvPr>
        </p:nvSpPr>
        <p:spPr>
          <a:xfrm>
            <a:off x="1412543" y="1833229"/>
            <a:ext cx="3577022" cy="2934031"/>
          </a:xfrm>
        </p:spPr>
        <p:txBody>
          <a:bodyPr anchor="ctr">
            <a:normAutofit/>
          </a:bodyPr>
          <a:lstStyle/>
          <a:p>
            <a:r>
              <a:rPr lang="fr-FR" dirty="0"/>
              <a:t>Histoire de l’entreprise</a:t>
            </a:r>
          </a:p>
        </p:txBody>
      </p:sp>
      <p:sp>
        <p:nvSpPr>
          <p:cNvPr id="3" name="Espace réservé du contenu 2">
            <a:extLst>
              <a:ext uri="{FF2B5EF4-FFF2-40B4-BE49-F238E27FC236}">
                <a16:creationId xmlns:a16="http://schemas.microsoft.com/office/drawing/2014/main" id="{03130D14-DA13-F89F-2C70-B915BC6DEBD5}"/>
              </a:ext>
            </a:extLst>
          </p:cNvPr>
          <p:cNvSpPr>
            <a:spLocks noGrp="1"/>
          </p:cNvSpPr>
          <p:nvPr>
            <p:ph idx="1"/>
          </p:nvPr>
        </p:nvSpPr>
        <p:spPr>
          <a:xfrm>
            <a:off x="6241774" y="1105306"/>
            <a:ext cx="4825512" cy="4337435"/>
          </a:xfrm>
        </p:spPr>
        <p:txBody>
          <a:bodyPr anchor="ctr">
            <a:normAutofit/>
          </a:bodyPr>
          <a:lstStyle/>
          <a:p>
            <a:pPr algn="ctr"/>
            <a:r>
              <a:rPr lang="fr-FR" b="0" i="0" dirty="0">
                <a:effectLst/>
                <a:latin typeface="Calibri" panose="020F0502020204030204" pitchFamily="34" charset="0"/>
              </a:rPr>
              <a:t>Gérard Denjean a créé l’entreprise de logistique en 1966. Elle traite le transport, la logistique, les</a:t>
            </a:r>
            <a:br>
              <a:rPr lang="fr-FR" b="0" i="0" dirty="0">
                <a:effectLst/>
                <a:latin typeface="Calibri" panose="020F0502020204030204" pitchFamily="34" charset="0"/>
              </a:rPr>
            </a:br>
            <a:r>
              <a:rPr lang="fr-FR" b="0" i="0" dirty="0">
                <a:effectLst/>
                <a:latin typeface="Calibri" panose="020F0502020204030204" pitchFamily="34" charset="0"/>
              </a:rPr>
              <a:t>granulats, gaz et enrobé. Dans cette entreprise c’est la logistique qui est à l’action pour essentiellement Intermarché et Leroy Merlin.</a:t>
            </a:r>
            <a:r>
              <a:rPr lang="fr-FR" dirty="0"/>
              <a:t> </a:t>
            </a:r>
          </a:p>
          <a:p>
            <a:pPr algn="ctr"/>
            <a:r>
              <a:rPr lang="fr-FR" dirty="0">
                <a:latin typeface="Calibri" panose="020F0502020204030204" pitchFamily="34" charset="0"/>
                <a:cs typeface="Calibri" panose="020F0502020204030204" pitchFamily="34" charset="0"/>
              </a:rPr>
              <a:t>Il y a 600 salariés et 20 exploitants.</a:t>
            </a:r>
            <a:br>
              <a:rPr lang="fr-FR" dirty="0"/>
            </a:br>
            <a:endParaRPr lang="fr-FR" dirty="0"/>
          </a:p>
        </p:txBody>
      </p:sp>
    </p:spTree>
    <p:extLst>
      <p:ext uri="{BB962C8B-B14F-4D97-AF65-F5344CB8AC3E}">
        <p14:creationId xmlns:p14="http://schemas.microsoft.com/office/powerpoint/2010/main" val="292807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Freeform: Shape 37">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42" name="Freeform: Shape 41">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44" name="Freeform: Shape 43">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46" name="Freeform: Shape 45">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54" name="Rectangle 53">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re 1">
            <a:extLst>
              <a:ext uri="{FF2B5EF4-FFF2-40B4-BE49-F238E27FC236}">
                <a16:creationId xmlns:a16="http://schemas.microsoft.com/office/drawing/2014/main" id="{8A3BE824-6DDA-F9C4-0AEE-A20A3477C666}"/>
              </a:ext>
            </a:extLst>
          </p:cNvPr>
          <p:cNvSpPr>
            <a:spLocks noGrp="1"/>
          </p:cNvSpPr>
          <p:nvPr>
            <p:ph type="title"/>
          </p:nvPr>
        </p:nvSpPr>
        <p:spPr>
          <a:xfrm>
            <a:off x="5614661" y="857250"/>
            <a:ext cx="6334081" cy="4887913"/>
          </a:xfrm>
        </p:spPr>
        <p:txBody>
          <a:bodyPr vert="horz" lIns="109728" tIns="109728" rIns="109728" bIns="91440" rtlCol="0" anchor="b">
            <a:normAutofit fontScale="90000"/>
          </a:bodyPr>
          <a:lstStyle/>
          <a:p>
            <a:pPr>
              <a:lnSpc>
                <a:spcPct val="110000"/>
              </a:lnSpc>
            </a:pPr>
            <a:br>
              <a:rPr lang="en-US" sz="1400" i="0" dirty="0">
                <a:solidFill>
                  <a:schemeClr val="tx1">
                    <a:lumMod val="85000"/>
                    <a:lumOff val="15000"/>
                  </a:schemeClr>
                </a:solidFill>
                <a:effectLst/>
              </a:rPr>
            </a:br>
            <a:br>
              <a:rPr lang="en-US" sz="1400" i="0" dirty="0">
                <a:solidFill>
                  <a:schemeClr val="tx1">
                    <a:lumMod val="85000"/>
                    <a:lumOff val="15000"/>
                  </a:schemeClr>
                </a:solidFill>
                <a:effectLst/>
              </a:rPr>
            </a:br>
            <a:br>
              <a:rPr lang="en-US" sz="1400" i="0" dirty="0">
                <a:solidFill>
                  <a:schemeClr val="tx1">
                    <a:lumMod val="85000"/>
                    <a:lumOff val="15000"/>
                  </a:schemeClr>
                </a:solidFill>
                <a:effectLst/>
              </a:rPr>
            </a:br>
            <a:br>
              <a:rPr lang="en-US" sz="1400" i="0" dirty="0">
                <a:solidFill>
                  <a:schemeClr val="tx1">
                    <a:lumMod val="85000"/>
                    <a:lumOff val="15000"/>
                  </a:schemeClr>
                </a:solidFill>
                <a:effectLst/>
              </a:rPr>
            </a:br>
            <a:br>
              <a:rPr lang="en-US" sz="1400" i="0" dirty="0">
                <a:solidFill>
                  <a:schemeClr val="tx1">
                    <a:lumMod val="85000"/>
                    <a:lumOff val="15000"/>
                  </a:schemeClr>
                </a:solidFill>
                <a:effectLst/>
              </a:rPr>
            </a:br>
            <a:br>
              <a:rPr lang="en-US" sz="1800" i="0" dirty="0">
                <a:solidFill>
                  <a:schemeClr val="tx1">
                    <a:lumMod val="85000"/>
                    <a:lumOff val="15000"/>
                  </a:schemeClr>
                </a:solidFill>
                <a:effectLst/>
                <a:latin typeface="Calibri" panose="020F0502020204030204" pitchFamily="34" charset="0"/>
                <a:cs typeface="Calibri" panose="020F0502020204030204" pitchFamily="34" charset="0"/>
              </a:rPr>
            </a:b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Denjean</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recoit</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les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produits</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les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stocke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les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prépare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 carton, film plastique) les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réexpedie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par camions pour les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enseignes</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marchandes</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a:t>
            </a:r>
            <a:r>
              <a:rPr lang="en-US" sz="1800" dirty="0">
                <a:solidFill>
                  <a:schemeClr val="tx1">
                    <a:lumMod val="85000"/>
                    <a:lumOff val="15000"/>
                  </a:schemeClr>
                </a:solidFill>
                <a:latin typeface="Calibri" panose="020F0502020204030204" pitchFamily="34" charset="0"/>
                <a:cs typeface="Calibri" panose="020F0502020204030204" pitchFamily="34" charset="0"/>
              </a:rPr>
              <a:t> </a:t>
            </a:r>
            <a:br>
              <a:rPr lang="en-US" sz="1800" dirty="0">
                <a:solidFill>
                  <a:schemeClr val="tx1">
                    <a:lumMod val="85000"/>
                    <a:lumOff val="15000"/>
                  </a:schemeClr>
                </a:solidFill>
                <a:latin typeface="Calibri" panose="020F0502020204030204" pitchFamily="34" charset="0"/>
                <a:cs typeface="Calibri" panose="020F0502020204030204" pitchFamily="34" charset="0"/>
              </a:rPr>
            </a:br>
            <a:br>
              <a:rPr lang="en-US" sz="1800" dirty="0">
                <a:solidFill>
                  <a:schemeClr val="tx1">
                    <a:lumMod val="85000"/>
                    <a:lumOff val="15000"/>
                  </a:schemeClr>
                </a:solidFill>
                <a:latin typeface="Calibri" panose="020F0502020204030204" pitchFamily="34" charset="0"/>
                <a:cs typeface="Calibri" panose="020F0502020204030204" pitchFamily="34" charset="0"/>
              </a:rPr>
            </a:br>
            <a:r>
              <a:rPr lang="en-US" sz="1800" dirty="0">
                <a:solidFill>
                  <a:schemeClr val="tx1">
                    <a:lumMod val="85000"/>
                    <a:lumOff val="15000"/>
                  </a:schemeClr>
                </a:solidFill>
                <a:latin typeface="Calibri" panose="020F0502020204030204" pitchFamily="34" charset="0"/>
                <a:cs typeface="Calibri" panose="020F0502020204030204" pitchFamily="34" charset="0"/>
              </a:rPr>
              <a:t>A la reception, les </a:t>
            </a:r>
            <a:r>
              <a:rPr lang="en-US" sz="1800" dirty="0" err="1">
                <a:solidFill>
                  <a:schemeClr val="tx1">
                    <a:lumMod val="85000"/>
                    <a:lumOff val="15000"/>
                  </a:schemeClr>
                </a:solidFill>
                <a:latin typeface="Calibri" panose="020F0502020204030204" pitchFamily="34" charset="0"/>
                <a:cs typeface="Calibri" panose="020F0502020204030204" pitchFamily="34" charset="0"/>
              </a:rPr>
              <a:t>employés</a:t>
            </a:r>
            <a:r>
              <a:rPr lang="en-US" sz="1800" dirty="0">
                <a:solidFill>
                  <a:schemeClr val="tx1">
                    <a:lumMod val="85000"/>
                    <a:lumOff val="15000"/>
                  </a:schemeClr>
                </a:solidFill>
                <a:latin typeface="Calibri" panose="020F0502020204030204" pitchFamily="34" charset="0"/>
                <a:cs typeface="Calibri" panose="020F0502020204030204" pitchFamily="34" charset="0"/>
              </a:rPr>
              <a:t> </a:t>
            </a:r>
            <a:r>
              <a:rPr lang="en-US" sz="1800" dirty="0" err="1">
                <a:solidFill>
                  <a:schemeClr val="tx1">
                    <a:lumMod val="85000"/>
                    <a:lumOff val="15000"/>
                  </a:schemeClr>
                </a:solidFill>
                <a:latin typeface="Calibri" panose="020F0502020204030204" pitchFamily="34" charset="0"/>
                <a:cs typeface="Calibri" panose="020F0502020204030204" pitchFamily="34" charset="0"/>
              </a:rPr>
              <a:t>vérifient</a:t>
            </a:r>
            <a:r>
              <a:rPr lang="en-US" sz="1800" dirty="0">
                <a:solidFill>
                  <a:schemeClr val="tx1">
                    <a:lumMod val="85000"/>
                    <a:lumOff val="15000"/>
                  </a:schemeClr>
                </a:solidFill>
                <a:latin typeface="Calibri" panose="020F0502020204030204" pitchFamily="34" charset="0"/>
                <a:cs typeface="Calibri" panose="020F0502020204030204" pitchFamily="34" charset="0"/>
              </a:rPr>
              <a:t> </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le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nombre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d’articles</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leur</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qualité</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et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l’enregistrent</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sur le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système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informatique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a:t>
            </a:r>
            <a:br>
              <a:rPr lang="en-US" sz="1800" i="0" dirty="0">
                <a:solidFill>
                  <a:schemeClr val="tx1">
                    <a:lumMod val="85000"/>
                    <a:lumOff val="15000"/>
                  </a:schemeClr>
                </a:solidFill>
                <a:effectLst/>
                <a:latin typeface="Calibri" panose="020F0502020204030204" pitchFamily="34" charset="0"/>
                <a:cs typeface="Calibri" panose="020F0502020204030204" pitchFamily="34" charset="0"/>
              </a:rPr>
            </a:br>
            <a:br>
              <a:rPr lang="en-US" sz="1800" i="0" dirty="0">
                <a:solidFill>
                  <a:schemeClr val="tx1">
                    <a:lumMod val="85000"/>
                    <a:lumOff val="15000"/>
                  </a:schemeClr>
                </a:solidFill>
                <a:effectLst/>
                <a:latin typeface="Calibri" panose="020F0502020204030204" pitchFamily="34" charset="0"/>
                <a:cs typeface="Calibri" panose="020F0502020204030204" pitchFamily="34" charset="0"/>
              </a:rPr>
            </a:b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La langue anglaise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est</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très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utilisée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pour les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échanges</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entre les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fournisseurs</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a:t>
            </a:r>
            <a:r>
              <a:rPr lang="en-US" sz="1800" dirty="0">
                <a:solidFill>
                  <a:schemeClr val="tx1">
                    <a:lumMod val="85000"/>
                    <a:lumOff val="15000"/>
                  </a:schemeClr>
                </a:solidFill>
                <a:latin typeface="Calibri" panose="020F0502020204030204" pitchFamily="34" charset="0"/>
                <a:cs typeface="Calibri" panose="020F0502020204030204" pitchFamily="34" charset="0"/>
              </a:rPr>
              <a:t> </a:t>
            </a:r>
            <a:br>
              <a:rPr lang="en-US" sz="1800" dirty="0">
                <a:solidFill>
                  <a:schemeClr val="tx1">
                    <a:lumMod val="85000"/>
                    <a:lumOff val="15000"/>
                  </a:schemeClr>
                </a:solidFill>
                <a:latin typeface="Calibri" panose="020F0502020204030204" pitchFamily="34" charset="0"/>
                <a:cs typeface="Calibri" panose="020F0502020204030204" pitchFamily="34" charset="0"/>
              </a:rPr>
            </a:br>
            <a:br>
              <a:rPr lang="en-US" sz="1800" dirty="0">
                <a:solidFill>
                  <a:schemeClr val="tx1">
                    <a:lumMod val="85000"/>
                    <a:lumOff val="15000"/>
                  </a:schemeClr>
                </a:solidFill>
                <a:latin typeface="Calibri" panose="020F0502020204030204" pitchFamily="34" charset="0"/>
                <a:cs typeface="Calibri" panose="020F0502020204030204" pitchFamily="34" charset="0"/>
              </a:rPr>
            </a:br>
            <a:r>
              <a:rPr lang="en-US" sz="1800" dirty="0">
                <a:solidFill>
                  <a:schemeClr val="tx1">
                    <a:lumMod val="85000"/>
                    <a:lumOff val="15000"/>
                  </a:schemeClr>
                </a:solidFill>
                <a:latin typeface="Calibri" panose="020F0502020204030204" pitchFamily="34" charset="0"/>
                <a:cs typeface="Calibri" panose="020F0502020204030204" pitchFamily="34" charset="0"/>
              </a:rPr>
              <a:t>Sur les b</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ons de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commande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des codes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exemple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0439037)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indiquent</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la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rangée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et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l’emplacement</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exact des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produits</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à prendre pour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préparer</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une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 </a:t>
            </a:r>
            <a:r>
              <a:rPr lang="en-US" sz="1800" i="0" dirty="0" err="1">
                <a:solidFill>
                  <a:schemeClr val="tx1">
                    <a:lumMod val="85000"/>
                    <a:lumOff val="15000"/>
                  </a:schemeClr>
                </a:solidFill>
                <a:effectLst/>
                <a:latin typeface="Calibri" panose="020F0502020204030204" pitchFamily="34" charset="0"/>
                <a:cs typeface="Calibri" panose="020F0502020204030204" pitchFamily="34" charset="0"/>
              </a:rPr>
              <a:t>commande</a:t>
            </a:r>
            <a:r>
              <a:rPr lang="en-US" sz="1800" i="0" dirty="0">
                <a:solidFill>
                  <a:schemeClr val="tx1">
                    <a:lumMod val="85000"/>
                    <a:lumOff val="15000"/>
                  </a:schemeClr>
                </a:solidFill>
                <a:effectLst/>
                <a:latin typeface="Calibri" panose="020F0502020204030204" pitchFamily="34" charset="0"/>
                <a:cs typeface="Calibri" panose="020F0502020204030204" pitchFamily="34" charset="0"/>
              </a:rPr>
              <a:t>.</a:t>
            </a:r>
            <a:r>
              <a:rPr lang="en-US" sz="1800" dirty="0">
                <a:solidFill>
                  <a:schemeClr val="tx1">
                    <a:lumMod val="85000"/>
                    <a:lumOff val="15000"/>
                  </a:schemeClr>
                </a:solidFill>
                <a:latin typeface="Calibri" panose="020F0502020204030204" pitchFamily="34" charset="0"/>
                <a:cs typeface="Calibri" panose="020F0502020204030204" pitchFamily="34" charset="0"/>
              </a:rPr>
              <a:t> </a:t>
            </a:r>
            <a:br>
              <a:rPr lang="en-US" sz="1800" dirty="0">
                <a:solidFill>
                  <a:schemeClr val="tx1">
                    <a:lumMod val="85000"/>
                    <a:lumOff val="15000"/>
                  </a:schemeClr>
                </a:solidFill>
                <a:latin typeface="Calibri" panose="020F0502020204030204" pitchFamily="34" charset="0"/>
                <a:cs typeface="Calibri" panose="020F0502020204030204" pitchFamily="34" charset="0"/>
              </a:rPr>
            </a:br>
            <a:br>
              <a:rPr lang="en-US" sz="1400" dirty="0">
                <a:solidFill>
                  <a:schemeClr val="tx1">
                    <a:lumMod val="85000"/>
                    <a:lumOff val="15000"/>
                  </a:schemeClr>
                </a:solidFill>
              </a:rPr>
            </a:br>
            <a:br>
              <a:rPr lang="en-US" sz="1400" dirty="0">
                <a:solidFill>
                  <a:schemeClr val="tx1">
                    <a:lumMod val="85000"/>
                    <a:lumOff val="15000"/>
                  </a:schemeClr>
                </a:solidFill>
              </a:rPr>
            </a:br>
            <a:endParaRPr lang="en-US" sz="1400" dirty="0">
              <a:solidFill>
                <a:schemeClr val="tx1">
                  <a:lumMod val="85000"/>
                  <a:lumOff val="15000"/>
                </a:schemeClr>
              </a:solidFill>
            </a:endParaRPr>
          </a:p>
        </p:txBody>
      </p:sp>
      <p:sp>
        <p:nvSpPr>
          <p:cNvPr id="56" name="Freeform: Shape 55">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8" name="Freeform: Shape 57">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Image 3">
            <a:extLst>
              <a:ext uri="{FF2B5EF4-FFF2-40B4-BE49-F238E27FC236}">
                <a16:creationId xmlns:a16="http://schemas.microsoft.com/office/drawing/2014/main" id="{AECD0A45-BB66-E238-A486-107FDF65D536}"/>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rot="5400000">
            <a:off x="-304360" y="570886"/>
            <a:ext cx="3560953" cy="2670715"/>
          </a:xfrm>
          <a:prstGeom prst="rect">
            <a:avLst/>
          </a:prstGeom>
          <a:ln>
            <a:noFill/>
          </a:ln>
          <a:effectLst>
            <a:softEdge rad="112500"/>
          </a:effectLst>
        </p:spPr>
      </p:pic>
      <p:pic>
        <p:nvPicPr>
          <p:cNvPr id="6" name="Image 5" descr="Une image contenant intérieur, personne&#10;&#10;Description générée automatiquement">
            <a:extLst>
              <a:ext uri="{FF2B5EF4-FFF2-40B4-BE49-F238E27FC236}">
                <a16:creationId xmlns:a16="http://schemas.microsoft.com/office/drawing/2014/main" id="{192D9684-ED2D-A26E-5CE6-AC64AEFAF535}"/>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rot="5400000">
            <a:off x="2027383" y="3825236"/>
            <a:ext cx="3169883" cy="2377412"/>
          </a:xfrm>
          <a:prstGeom prst="rect">
            <a:avLst/>
          </a:prstGeom>
          <a:ln>
            <a:noFill/>
          </a:ln>
          <a:effectLst>
            <a:softEdge rad="112500"/>
          </a:effectLst>
        </p:spPr>
      </p:pic>
    </p:spTree>
    <p:extLst>
      <p:ext uri="{BB962C8B-B14F-4D97-AF65-F5344CB8AC3E}">
        <p14:creationId xmlns:p14="http://schemas.microsoft.com/office/powerpoint/2010/main" val="2231810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Shape 8">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1" name="Freeform: Shape 10">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AF50A80E-5DCB-4320-9947-73BF2D6F0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4E9C9717-43F9-44EA-9215-3F2D15B1C7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E66004D1-3DCE-405F-9046-6DE912409E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1" name="Freeform: Shape 20">
            <a:extLst>
              <a:ext uri="{FF2B5EF4-FFF2-40B4-BE49-F238E27FC236}">
                <a16:creationId xmlns:a16="http://schemas.microsoft.com/office/drawing/2014/main" id="{D1319957-918B-4BBC-B357-957813808C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3" name="Rectangle 22">
            <a:extLst>
              <a:ext uri="{FF2B5EF4-FFF2-40B4-BE49-F238E27FC236}">
                <a16:creationId xmlns:a16="http://schemas.microsoft.com/office/drawing/2014/main" id="{DDE99ED2-38AE-4E6B-A2FB-3BAA4547B6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ZoneTexte 1">
            <a:extLst>
              <a:ext uri="{FF2B5EF4-FFF2-40B4-BE49-F238E27FC236}">
                <a16:creationId xmlns:a16="http://schemas.microsoft.com/office/drawing/2014/main" id="{1BCBC4AE-0F6E-D063-AE8F-D19355F16D0B}"/>
              </a:ext>
            </a:extLst>
          </p:cNvPr>
          <p:cNvSpPr txBox="1"/>
          <p:nvPr/>
        </p:nvSpPr>
        <p:spPr>
          <a:xfrm>
            <a:off x="4654295" y="1346268"/>
            <a:ext cx="7060135" cy="3285207"/>
          </a:xfrm>
          <a:prstGeom prst="rect">
            <a:avLst/>
          </a:prstGeom>
        </p:spPr>
        <p:txBody>
          <a:bodyPr vert="horz" lIns="109728" tIns="109728" rIns="109728" bIns="91440" rtlCol="0" anchor="b">
            <a:normAutofit/>
          </a:bodyPr>
          <a:lstStyle/>
          <a:p>
            <a:pPr>
              <a:lnSpc>
                <a:spcPct val="120000"/>
              </a:lnSpc>
              <a:spcBef>
                <a:spcPct val="0"/>
              </a:spcBef>
              <a:spcAft>
                <a:spcPts val="600"/>
              </a:spcAft>
            </a:pPr>
            <a:r>
              <a:rPr lang="en-US" sz="5400" b="1" spc="150" dirty="0">
                <a:solidFill>
                  <a:schemeClr val="tx1">
                    <a:lumMod val="85000"/>
                    <a:lumOff val="15000"/>
                  </a:schemeClr>
                </a:solidFill>
                <a:latin typeface="+mj-lt"/>
                <a:ea typeface="+mj-ea"/>
                <a:cs typeface="+mj-cs"/>
              </a:rPr>
              <a:t>Les </a:t>
            </a:r>
            <a:r>
              <a:rPr lang="en-US" sz="5400" b="1" spc="150" dirty="0" err="1">
                <a:solidFill>
                  <a:schemeClr val="tx1">
                    <a:lumMod val="85000"/>
                    <a:lumOff val="15000"/>
                  </a:schemeClr>
                </a:solidFill>
                <a:latin typeface="+mj-lt"/>
                <a:ea typeface="+mj-ea"/>
                <a:cs typeface="+mj-cs"/>
              </a:rPr>
              <a:t>salariés</a:t>
            </a:r>
            <a:r>
              <a:rPr lang="en-US" sz="5400" b="1" spc="150" dirty="0">
                <a:solidFill>
                  <a:schemeClr val="tx1">
                    <a:lumMod val="85000"/>
                    <a:lumOff val="15000"/>
                  </a:schemeClr>
                </a:solidFill>
                <a:latin typeface="+mj-lt"/>
                <a:ea typeface="+mj-ea"/>
                <a:cs typeface="+mj-cs"/>
              </a:rPr>
              <a:t> et </a:t>
            </a:r>
            <a:r>
              <a:rPr lang="en-US" sz="5400" b="1" spc="150" dirty="0" err="1">
                <a:solidFill>
                  <a:schemeClr val="tx1">
                    <a:lumMod val="85000"/>
                    <a:lumOff val="15000"/>
                  </a:schemeClr>
                </a:solidFill>
                <a:latin typeface="+mj-lt"/>
                <a:ea typeface="+mj-ea"/>
                <a:cs typeface="+mj-cs"/>
              </a:rPr>
              <a:t>leur</a:t>
            </a:r>
            <a:r>
              <a:rPr lang="en-US" sz="5400" b="1" spc="150" dirty="0">
                <a:solidFill>
                  <a:schemeClr val="tx1">
                    <a:lumMod val="85000"/>
                    <a:lumOff val="15000"/>
                  </a:schemeClr>
                </a:solidFill>
                <a:latin typeface="+mj-lt"/>
                <a:ea typeface="+mj-ea"/>
                <a:cs typeface="+mj-cs"/>
              </a:rPr>
              <a:t> </a:t>
            </a:r>
            <a:r>
              <a:rPr lang="en-US" sz="5400" b="1" spc="150" dirty="0" err="1">
                <a:solidFill>
                  <a:schemeClr val="tx1">
                    <a:lumMod val="85000"/>
                    <a:lumOff val="15000"/>
                  </a:schemeClr>
                </a:solidFill>
                <a:latin typeface="+mj-lt"/>
                <a:ea typeface="+mj-ea"/>
                <a:cs typeface="+mj-cs"/>
              </a:rPr>
              <a:t>parcours</a:t>
            </a:r>
            <a:endParaRPr lang="en-US" sz="5400" b="1" spc="150" dirty="0">
              <a:solidFill>
                <a:schemeClr val="tx1">
                  <a:lumMod val="85000"/>
                  <a:lumOff val="15000"/>
                </a:schemeClr>
              </a:solidFill>
              <a:latin typeface="+mj-lt"/>
              <a:ea typeface="+mj-ea"/>
              <a:cs typeface="+mj-cs"/>
            </a:endParaRPr>
          </a:p>
        </p:txBody>
      </p:sp>
      <p:sp>
        <p:nvSpPr>
          <p:cNvPr id="25" name="Freeform: Shape 24">
            <a:extLst>
              <a:ext uri="{FF2B5EF4-FFF2-40B4-BE49-F238E27FC236}">
                <a16:creationId xmlns:a16="http://schemas.microsoft.com/office/drawing/2014/main" id="{4C97F85D-676A-4298-AAF0-E24310C53B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D0959612-2EA6-42F1-ACC7-4056201EE2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9" name="Freeform: Shape 28">
            <a:extLst>
              <a:ext uri="{FF2B5EF4-FFF2-40B4-BE49-F238E27FC236}">
                <a16:creationId xmlns:a16="http://schemas.microsoft.com/office/drawing/2014/main" id="{7DFC4C57-C439-46F0-9EE0-6F81C8812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1" name="Freeform: Shape 30">
            <a:extLst>
              <a:ext uri="{FF2B5EF4-FFF2-40B4-BE49-F238E27FC236}">
                <a16:creationId xmlns:a16="http://schemas.microsoft.com/office/drawing/2014/main" id="{26B960AB-5836-43B5-AC34-53FD058C3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33" name="Freeform: Shape 32">
            <a:extLst>
              <a:ext uri="{FF2B5EF4-FFF2-40B4-BE49-F238E27FC236}">
                <a16:creationId xmlns:a16="http://schemas.microsoft.com/office/drawing/2014/main" id="{95DDBD4A-BF51-4611-83F3-040CAD66E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5" name="Freeform: Shape 34">
            <a:extLst>
              <a:ext uri="{FF2B5EF4-FFF2-40B4-BE49-F238E27FC236}">
                <a16:creationId xmlns:a16="http://schemas.microsoft.com/office/drawing/2014/main" id="{45D8E355-AD76-409B-9011-DEB5A739D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7" name="Freeform: Shape 36">
            <a:extLst>
              <a:ext uri="{FF2B5EF4-FFF2-40B4-BE49-F238E27FC236}">
                <a16:creationId xmlns:a16="http://schemas.microsoft.com/office/drawing/2014/main" id="{19EED787-814A-4A93-B141-39BF3488B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1684879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Une image contenant intérieur, personne&#10;&#10;Description générée automatiquement">
            <a:extLst>
              <a:ext uri="{FF2B5EF4-FFF2-40B4-BE49-F238E27FC236}">
                <a16:creationId xmlns:a16="http://schemas.microsoft.com/office/drawing/2014/main" id="{522006AD-86D8-5547-F2B8-0EC41B0BAAE2}"/>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rot="5400000">
            <a:off x="402850" y="1252116"/>
            <a:ext cx="5292534" cy="3969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ZoneTexte 3">
            <a:extLst>
              <a:ext uri="{FF2B5EF4-FFF2-40B4-BE49-F238E27FC236}">
                <a16:creationId xmlns:a16="http://schemas.microsoft.com/office/drawing/2014/main" id="{E540C202-8B28-C69D-FF7A-008155A13119}"/>
              </a:ext>
            </a:extLst>
          </p:cNvPr>
          <p:cNvSpPr txBox="1"/>
          <p:nvPr/>
        </p:nvSpPr>
        <p:spPr>
          <a:xfrm>
            <a:off x="6505575" y="590549"/>
            <a:ext cx="4448175" cy="2308324"/>
          </a:xfrm>
          <a:prstGeom prst="rect">
            <a:avLst/>
          </a:prstGeom>
          <a:noFill/>
        </p:spPr>
        <p:txBody>
          <a:bodyPr wrap="square" rtlCol="0">
            <a:spAutoFit/>
          </a:bodyPr>
          <a:lstStyle/>
          <a:p>
            <a:r>
              <a:rPr lang="fr-FR" sz="1600" b="1" i="0" dirty="0">
                <a:solidFill>
                  <a:srgbClr val="000000"/>
                </a:solidFill>
                <a:effectLst/>
                <a:latin typeface="Calibri" panose="020F0502020204030204" pitchFamily="34" charset="0"/>
                <a:cs typeface="Calibri" panose="020F0502020204030204" pitchFamily="34" charset="0"/>
              </a:rPr>
              <a:t>Charley </a:t>
            </a:r>
            <a:r>
              <a:rPr lang="fr-FR" sz="1600" b="0" i="0" dirty="0">
                <a:solidFill>
                  <a:srgbClr val="000000"/>
                </a:solidFill>
                <a:effectLst/>
                <a:latin typeface="Calibri" panose="020F0502020204030204" pitchFamily="34" charset="0"/>
                <a:cs typeface="Calibri" panose="020F0502020204030204" pitchFamily="34" charset="0"/>
              </a:rPr>
              <a:t>: chef d’équipe qui a passé un bac STMG au lycée </a:t>
            </a:r>
            <a:r>
              <a:rPr lang="fr-FR" sz="1600" b="0" i="0" dirty="0" err="1">
                <a:solidFill>
                  <a:srgbClr val="000000"/>
                </a:solidFill>
                <a:effectLst/>
                <a:latin typeface="Calibri" panose="020F0502020204030204" pitchFamily="34" charset="0"/>
                <a:cs typeface="Calibri" panose="020F0502020204030204" pitchFamily="34" charset="0"/>
              </a:rPr>
              <a:t>Galiéni</a:t>
            </a:r>
            <a:r>
              <a:rPr lang="fr-FR" sz="1600" b="0" i="0" dirty="0">
                <a:solidFill>
                  <a:srgbClr val="000000"/>
                </a:solidFill>
                <a:effectLst/>
                <a:latin typeface="Calibri" panose="020F0502020204030204" pitchFamily="34" charset="0"/>
                <a:cs typeface="Calibri" panose="020F0502020204030204" pitchFamily="34" charset="0"/>
              </a:rPr>
              <a:t> de Toulouse puis un DUT alternance</a:t>
            </a:r>
          </a:p>
          <a:p>
            <a:r>
              <a:rPr lang="fr-FR" sz="1600" b="0" i="0" dirty="0">
                <a:solidFill>
                  <a:srgbClr val="000000"/>
                </a:solidFill>
                <a:effectLst/>
                <a:latin typeface="Calibri" panose="020F0502020204030204" pitchFamily="34" charset="0"/>
                <a:cs typeface="Calibri" panose="020F0502020204030204" pitchFamily="34" charset="0"/>
              </a:rPr>
              <a:t> (3 semaines de stage et 1 semaine d’école). </a:t>
            </a:r>
          </a:p>
          <a:p>
            <a:endParaRPr lang="fr-FR" sz="1600" b="0" i="0" dirty="0">
              <a:solidFill>
                <a:srgbClr val="000000"/>
              </a:solidFill>
              <a:effectLst/>
              <a:latin typeface="Calibri" panose="020F0502020204030204" pitchFamily="34" charset="0"/>
              <a:cs typeface="Calibri" panose="020F0502020204030204" pitchFamily="34" charset="0"/>
            </a:endParaRPr>
          </a:p>
          <a:p>
            <a:r>
              <a:rPr lang="fr-FR" sz="1600" dirty="0">
                <a:solidFill>
                  <a:srgbClr val="000000"/>
                </a:solidFill>
                <a:latin typeface="Calibri" panose="020F0502020204030204" pitchFamily="34" charset="0"/>
                <a:cs typeface="Calibri" panose="020F0502020204030204" pitchFamily="34" charset="0"/>
              </a:rPr>
              <a:t>Son rôle : </a:t>
            </a:r>
          </a:p>
          <a:p>
            <a:r>
              <a:rPr lang="fr-FR" sz="1600" b="0" i="0" dirty="0">
                <a:solidFill>
                  <a:srgbClr val="000000"/>
                </a:solidFill>
                <a:effectLst/>
                <a:latin typeface="Calibri" panose="020F0502020204030204" pitchFamily="34" charset="0"/>
                <a:cs typeface="Calibri" panose="020F0502020204030204" pitchFamily="34" charset="0"/>
              </a:rPr>
              <a:t>Elle gère une équipe pout un travail d’une journée. Elle est responsable de la</a:t>
            </a:r>
            <a:br>
              <a:rPr lang="fr-FR" sz="1600" b="0" i="0" dirty="0">
                <a:solidFill>
                  <a:srgbClr val="000000"/>
                </a:solidFill>
                <a:effectLst/>
                <a:latin typeface="Calibri" panose="020F0502020204030204" pitchFamily="34" charset="0"/>
                <a:cs typeface="Calibri" panose="020F0502020204030204" pitchFamily="34" charset="0"/>
              </a:rPr>
            </a:br>
            <a:r>
              <a:rPr lang="fr-FR" sz="1600" b="0" i="0" dirty="0">
                <a:solidFill>
                  <a:srgbClr val="000000"/>
                </a:solidFill>
                <a:effectLst/>
                <a:latin typeface="Calibri" panose="020F0502020204030204" pitchFamily="34" charset="0"/>
                <a:cs typeface="Calibri" panose="020F0502020204030204" pitchFamily="34" charset="0"/>
              </a:rPr>
              <a:t>rentabilité de sa commande.</a:t>
            </a:r>
            <a:r>
              <a:rPr lang="fr-FR" sz="1600" dirty="0">
                <a:latin typeface="Calibri" panose="020F0502020204030204" pitchFamily="34" charset="0"/>
                <a:cs typeface="Calibri" panose="020F0502020204030204" pitchFamily="34" charset="0"/>
              </a:rPr>
              <a:t> </a:t>
            </a:r>
            <a:br>
              <a:rPr lang="fr-FR" sz="1600" dirty="0">
                <a:latin typeface="Calibri" panose="020F0502020204030204" pitchFamily="34" charset="0"/>
                <a:cs typeface="Calibri" panose="020F0502020204030204" pitchFamily="34" charset="0"/>
              </a:rPr>
            </a:br>
            <a:endParaRPr lang="fr-FR" sz="1600" dirty="0">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0A4ABA1F-62EE-00A4-E192-89AF3053828E}"/>
              </a:ext>
            </a:extLst>
          </p:cNvPr>
          <p:cNvSpPr txBox="1"/>
          <p:nvPr/>
        </p:nvSpPr>
        <p:spPr>
          <a:xfrm>
            <a:off x="6505575" y="3759200"/>
            <a:ext cx="4312805" cy="2062103"/>
          </a:xfrm>
          <a:prstGeom prst="rect">
            <a:avLst/>
          </a:prstGeom>
          <a:noFill/>
        </p:spPr>
        <p:txBody>
          <a:bodyPr wrap="square" rtlCol="0">
            <a:spAutoFit/>
          </a:bodyPr>
          <a:lstStyle/>
          <a:p>
            <a:r>
              <a:rPr lang="fr-FR" sz="1600" b="1" i="0" dirty="0">
                <a:solidFill>
                  <a:srgbClr val="000000"/>
                </a:solidFill>
                <a:effectLst/>
                <a:latin typeface="Calibri" panose="020F0502020204030204" pitchFamily="34" charset="0"/>
                <a:cs typeface="Calibri" panose="020F0502020204030204" pitchFamily="34" charset="0"/>
              </a:rPr>
              <a:t>Djamila</a:t>
            </a:r>
            <a:r>
              <a:rPr lang="fr-FR" sz="1600" dirty="0">
                <a:solidFill>
                  <a:srgbClr val="000000"/>
                </a:solidFill>
                <a:latin typeface="Calibri" panose="020F0502020204030204" pitchFamily="34" charset="0"/>
                <a:cs typeface="Calibri" panose="020F0502020204030204" pitchFamily="34" charset="0"/>
              </a:rPr>
              <a:t> : </a:t>
            </a:r>
            <a:r>
              <a:rPr lang="fr-FR" sz="1600" b="0" i="0" dirty="0">
                <a:solidFill>
                  <a:srgbClr val="000000"/>
                </a:solidFill>
                <a:effectLst/>
                <a:latin typeface="Calibri" panose="020F0502020204030204" pitchFamily="34" charset="0"/>
                <a:cs typeface="Calibri" panose="020F0502020204030204" pitchFamily="34" charset="0"/>
              </a:rPr>
              <a:t>Elle a fait un bac pro secrétariat.</a:t>
            </a:r>
            <a:r>
              <a:rPr lang="fr-FR" sz="1600" dirty="0">
                <a:latin typeface="Calibri" panose="020F0502020204030204" pitchFamily="34" charset="0"/>
                <a:cs typeface="Calibri" panose="020F0502020204030204" pitchFamily="34" charset="0"/>
              </a:rPr>
              <a:t> </a:t>
            </a:r>
          </a:p>
          <a:p>
            <a:br>
              <a:rPr lang="fr-FR" sz="1600" dirty="0">
                <a:latin typeface="Calibri" panose="020F0502020204030204" pitchFamily="34" charset="0"/>
                <a:cs typeface="Calibri" panose="020F0502020204030204" pitchFamily="34" charset="0"/>
              </a:rPr>
            </a:br>
            <a:r>
              <a:rPr lang="fr-FR" sz="1600" dirty="0">
                <a:latin typeface="Calibri" panose="020F0502020204030204" pitchFamily="34" charset="0"/>
                <a:cs typeface="Calibri" panose="020F0502020204030204" pitchFamily="34" charset="0"/>
              </a:rPr>
              <a:t>Son rôle : elle </a:t>
            </a:r>
            <a:r>
              <a:rPr lang="fr-FR" sz="1600" dirty="0">
                <a:solidFill>
                  <a:srgbClr val="000000"/>
                </a:solidFill>
                <a:latin typeface="Calibri" panose="020F0502020204030204" pitchFamily="34" charset="0"/>
                <a:cs typeface="Calibri" panose="020F0502020204030204" pitchFamily="34" charset="0"/>
              </a:rPr>
              <a:t>gère l’a</a:t>
            </a:r>
            <a:r>
              <a:rPr lang="fr-FR" sz="1600" b="0" i="0" dirty="0">
                <a:solidFill>
                  <a:srgbClr val="000000"/>
                </a:solidFill>
                <a:effectLst/>
                <a:latin typeface="Calibri" panose="020F0502020204030204" pitchFamily="34" charset="0"/>
                <a:cs typeface="Calibri" panose="020F0502020204030204" pitchFamily="34" charset="0"/>
              </a:rPr>
              <a:t>dministratif et </a:t>
            </a:r>
            <a:r>
              <a:rPr lang="fr-FR" sz="1600" dirty="0">
                <a:solidFill>
                  <a:srgbClr val="000000"/>
                </a:solidFill>
                <a:latin typeface="Calibri" panose="020F0502020204030204" pitchFamily="34" charset="0"/>
                <a:cs typeface="Calibri" panose="020F0502020204030204" pitchFamily="34" charset="0"/>
              </a:rPr>
              <a:t>est </a:t>
            </a:r>
            <a:r>
              <a:rPr lang="fr-FR" sz="1600" b="0" i="0" dirty="0">
                <a:solidFill>
                  <a:srgbClr val="000000"/>
                </a:solidFill>
                <a:effectLst/>
                <a:latin typeface="Calibri" panose="020F0502020204030204" pitchFamily="34" charset="0"/>
                <a:cs typeface="Calibri" panose="020F0502020204030204" pitchFamily="34" charset="0"/>
              </a:rPr>
              <a:t>assistante logistique. Elle assure l’accueil des camions sur le quai</a:t>
            </a:r>
            <a:r>
              <a:rPr lang="fr-FR" sz="1600" dirty="0">
                <a:solidFill>
                  <a:srgbClr val="000000"/>
                </a:solidFill>
                <a:latin typeface="Calibri" panose="020F0502020204030204" pitchFamily="34" charset="0"/>
                <a:cs typeface="Calibri" panose="020F0502020204030204" pitchFamily="34" charset="0"/>
              </a:rPr>
              <a:t> et</a:t>
            </a:r>
            <a:r>
              <a:rPr lang="fr-FR" sz="1600" b="0" i="0" dirty="0">
                <a:solidFill>
                  <a:srgbClr val="000000"/>
                </a:solidFill>
                <a:effectLst/>
                <a:latin typeface="Calibri" panose="020F0502020204030204" pitchFamily="34" charset="0"/>
                <a:cs typeface="Calibri" panose="020F0502020204030204" pitchFamily="34" charset="0"/>
              </a:rPr>
              <a:t> elle commande le consommable ( carton , film, fourniture etc., relation client, litige). </a:t>
            </a:r>
          </a:p>
          <a:p>
            <a:r>
              <a:rPr lang="fr-FR" sz="1600" b="0" i="0" dirty="0">
                <a:solidFill>
                  <a:srgbClr val="000000"/>
                </a:solidFill>
                <a:effectLst/>
                <a:latin typeface="Calibri" panose="020F0502020204030204" pitchFamily="34" charset="0"/>
                <a:cs typeface="Calibri" panose="020F0502020204030204" pitchFamily="34" charset="0"/>
              </a:rPr>
              <a:t>Elle est polyvalente.</a:t>
            </a:r>
            <a:br>
              <a:rPr lang="fr-FR" sz="1600" b="0" i="0" dirty="0">
                <a:solidFill>
                  <a:srgbClr val="000000"/>
                </a:solidFill>
                <a:effectLst/>
                <a:latin typeface="Calibri" panose="020F0502020204030204" pitchFamily="34" charset="0"/>
                <a:cs typeface="Calibri" panose="020F0502020204030204" pitchFamily="34" charset="0"/>
              </a:rPr>
            </a:b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7086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50AD4C-6AF3-49F8-94E1-DBCAFB394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BA6B1D0-6E05-477A-950D-2F57658040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6778" y="1367330"/>
            <a:ext cx="3831582" cy="3727972"/>
            <a:chOff x="797792" y="912854"/>
            <a:chExt cx="5298208" cy="5032292"/>
          </a:xfrm>
        </p:grpSpPr>
        <p:sp>
          <p:nvSpPr>
            <p:cNvPr id="11" name="Freeform: Shape 10">
              <a:extLst>
                <a:ext uri="{FF2B5EF4-FFF2-40B4-BE49-F238E27FC236}">
                  <a16:creationId xmlns:a16="http://schemas.microsoft.com/office/drawing/2014/main" id="{F1AF8F22-927B-4FDC-A9B7-5CE8EB605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1439" y="1056388"/>
              <a:ext cx="4968823" cy="4748064"/>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121F07A0-6D16-4733-BC69-A7689C9205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DB927EAF-3B25-49B7-BF2C-8D1461C4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671" y="1232452"/>
              <a:ext cx="4715122" cy="4439901"/>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pic>
        <p:nvPicPr>
          <p:cNvPr id="3" name="Image 2" descr="Une image contenant automate&#10;&#10;Description générée automatiquement">
            <a:extLst>
              <a:ext uri="{FF2B5EF4-FFF2-40B4-BE49-F238E27FC236}">
                <a16:creationId xmlns:a16="http://schemas.microsoft.com/office/drawing/2014/main" id="{02DB56F2-0CCE-C2DD-5475-24CFE7907E27}"/>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rot="5400000">
            <a:off x="6252004" y="1545185"/>
            <a:ext cx="5023507" cy="3767630"/>
          </a:xfrm>
          <a:prstGeom prst="rect">
            <a:avLst/>
          </a:prstGeom>
          <a:ln>
            <a:noFill/>
          </a:ln>
          <a:effectLst>
            <a:outerShdw blurRad="190500" algn="tl" rotWithShape="0">
              <a:srgbClr val="000000">
                <a:alpha val="70000"/>
              </a:srgbClr>
            </a:outerShdw>
          </a:effectLst>
        </p:spPr>
      </p:pic>
      <p:sp>
        <p:nvSpPr>
          <p:cNvPr id="4" name="ZoneTexte 3">
            <a:extLst>
              <a:ext uri="{FF2B5EF4-FFF2-40B4-BE49-F238E27FC236}">
                <a16:creationId xmlns:a16="http://schemas.microsoft.com/office/drawing/2014/main" id="{2A736688-740A-FAF3-AA51-B727C310B1E5}"/>
              </a:ext>
            </a:extLst>
          </p:cNvPr>
          <p:cNvSpPr txBox="1"/>
          <p:nvPr/>
        </p:nvSpPr>
        <p:spPr>
          <a:xfrm>
            <a:off x="997362" y="2554207"/>
            <a:ext cx="3933825" cy="1600438"/>
          </a:xfrm>
          <a:prstGeom prst="rect">
            <a:avLst/>
          </a:prstGeom>
          <a:noFill/>
        </p:spPr>
        <p:txBody>
          <a:bodyPr wrap="square" rtlCol="0">
            <a:spAutoFit/>
          </a:bodyPr>
          <a:lstStyle/>
          <a:p>
            <a:r>
              <a:rPr lang="fr-FR" sz="1600" b="1" i="0" dirty="0">
                <a:solidFill>
                  <a:srgbClr val="000000"/>
                </a:solidFill>
                <a:effectLst/>
                <a:latin typeface="Calibri" panose="020F0502020204030204" pitchFamily="34" charset="0"/>
                <a:cs typeface="Calibri" panose="020F0502020204030204" pitchFamily="34" charset="0"/>
              </a:rPr>
              <a:t>Pascal :  </a:t>
            </a:r>
            <a:r>
              <a:rPr lang="fr-FR" sz="1600" b="0" i="0" dirty="0">
                <a:solidFill>
                  <a:srgbClr val="000000"/>
                </a:solidFill>
                <a:effectLst/>
                <a:latin typeface="Calibri" panose="020F0502020204030204" pitchFamily="34" charset="0"/>
                <a:cs typeface="Calibri" panose="020F0502020204030204" pitchFamily="34" charset="0"/>
              </a:rPr>
              <a:t>niveau bac chef d’équipe chez Denjean.</a:t>
            </a:r>
            <a:r>
              <a:rPr lang="fr-FR" sz="1600" dirty="0">
                <a:latin typeface="Calibri" panose="020F0502020204030204" pitchFamily="34" charset="0"/>
                <a:cs typeface="Calibri" panose="020F0502020204030204" pitchFamily="34" charset="0"/>
              </a:rPr>
              <a:t> </a:t>
            </a:r>
          </a:p>
          <a:p>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Son rôle : diriger l’équipe des employés de Denjean</a:t>
            </a:r>
            <a:br>
              <a:rPr lang="fr-FR" dirty="0"/>
            </a:br>
            <a:endParaRPr lang="fr-FR" dirty="0"/>
          </a:p>
        </p:txBody>
      </p:sp>
    </p:spTree>
    <p:extLst>
      <p:ext uri="{BB962C8B-B14F-4D97-AF65-F5344CB8AC3E}">
        <p14:creationId xmlns:p14="http://schemas.microsoft.com/office/powerpoint/2010/main" val="4215267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30127AE-B29E-4FDF-99D2-A2F1E7003F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AC14302F-E955-47D0-A56B-D1D1A6953B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0A36CE68-CB3C-4699-9422-3073853CB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46391" y="822971"/>
            <a:ext cx="5372376" cy="5090566"/>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F356DA69-4637-40FE-A14B-5213BBB585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35541" y="584218"/>
            <a:ext cx="5693134" cy="5480198"/>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364D709A-6610-48B7-9F98-AFA02ECBA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7313" y="895082"/>
            <a:ext cx="5029020" cy="4876793"/>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 name="Image 2" descr="Une image contenant intérieur&#10;&#10;Description générée automatiquement">
            <a:extLst>
              <a:ext uri="{FF2B5EF4-FFF2-40B4-BE49-F238E27FC236}">
                <a16:creationId xmlns:a16="http://schemas.microsoft.com/office/drawing/2014/main" id="{0AEAF8DF-F674-CB3D-83DC-9B8D2CA04842}"/>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rot="5400000">
            <a:off x="666863" y="1459292"/>
            <a:ext cx="5090566" cy="3817924"/>
          </a:xfrm>
          <a:prstGeom prst="rect">
            <a:avLst/>
          </a:prstGeom>
        </p:spPr>
      </p:pic>
      <p:sp>
        <p:nvSpPr>
          <p:cNvPr id="4" name="ZoneTexte 3">
            <a:extLst>
              <a:ext uri="{FF2B5EF4-FFF2-40B4-BE49-F238E27FC236}">
                <a16:creationId xmlns:a16="http://schemas.microsoft.com/office/drawing/2014/main" id="{FCC3FCA1-BCF1-C6FE-FDB3-59F44829C966}"/>
              </a:ext>
            </a:extLst>
          </p:cNvPr>
          <p:cNvSpPr txBox="1"/>
          <p:nvPr/>
        </p:nvSpPr>
        <p:spPr>
          <a:xfrm>
            <a:off x="6637208" y="1486559"/>
            <a:ext cx="4292892" cy="3763389"/>
          </a:xfrm>
          <a:prstGeom prst="rect">
            <a:avLst/>
          </a:prstGeom>
        </p:spPr>
        <p:txBody>
          <a:bodyPr vert="horz" lIns="109728" tIns="109728" rIns="109728" bIns="91440" rtlCol="0">
            <a:noAutofit/>
          </a:bodyPr>
          <a:lstStyle/>
          <a:p>
            <a:pPr>
              <a:lnSpc>
                <a:spcPct val="130000"/>
              </a:lnSpc>
              <a:spcBef>
                <a:spcPts val="930"/>
              </a:spcBef>
              <a:buFont typeface="Corbel" panose="020B0503020204020204" pitchFamily="34" charset="0"/>
            </a:pPr>
            <a:r>
              <a:rPr lang="en-US" sz="1600" b="1" i="0" spc="150" dirty="0">
                <a:solidFill>
                  <a:schemeClr val="tx1">
                    <a:lumMod val="75000"/>
                    <a:lumOff val="25000"/>
                  </a:schemeClr>
                </a:solidFill>
                <a:effectLst/>
                <a:latin typeface="Calibri" panose="020F0502020204030204" pitchFamily="34" charset="0"/>
                <a:cs typeface="Calibri" panose="020F0502020204030204" pitchFamily="34" charset="0"/>
              </a:rPr>
              <a:t>Nicolas </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cariste</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après un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bep</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électrotech</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il a passé le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permis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poids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lourds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livreur</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pendant 14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ans</a:t>
            </a:r>
            <a:b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b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puis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enfin</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réceptionnaire</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grâce à son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cassès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permis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pour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utiliser</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l’élévateur</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a:t>
            </a:r>
            <a:b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b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Il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utilise</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une</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scanette</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alors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que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d’autres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entrepôts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utilisen</a:t>
            </a:r>
            <a:r>
              <a:rPr lang="en-US" sz="1600" spc="150" dirty="0" err="1">
                <a:solidFill>
                  <a:schemeClr val="tx1">
                    <a:lumMod val="75000"/>
                    <a:lumOff val="25000"/>
                  </a:schemeClr>
                </a:solidFill>
                <a:latin typeface="Calibri" panose="020F0502020204030204" pitchFamily="34" charset="0"/>
                <a:cs typeface="Calibri" panose="020F0502020204030204" pitchFamily="34" charset="0"/>
              </a:rPr>
              <a:t>t</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un casque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bluetooth</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a:t>
            </a:r>
            <a:b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b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Un certain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rendement</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est</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 indispensable pour respecter les </a:t>
            </a:r>
            <a:r>
              <a:rPr lang="en-US" sz="1600" b="0" i="0" spc="150" dirty="0" err="1">
                <a:solidFill>
                  <a:schemeClr val="tx1">
                    <a:lumMod val="75000"/>
                    <a:lumOff val="25000"/>
                  </a:schemeClr>
                </a:solidFill>
                <a:effectLst/>
                <a:latin typeface="Calibri" panose="020F0502020204030204" pitchFamily="34" charset="0"/>
                <a:cs typeface="Calibri" panose="020F0502020204030204" pitchFamily="34" charset="0"/>
              </a:rPr>
              <a:t>délais</a:t>
            </a:r>
            <a:r>
              <a:rPr lang="en-US" sz="1600" b="0" i="0" spc="150" dirty="0">
                <a:solidFill>
                  <a:schemeClr val="tx1">
                    <a:lumMod val="75000"/>
                    <a:lumOff val="25000"/>
                  </a:schemeClr>
                </a:solidFill>
                <a:effectLst/>
                <a:latin typeface="Calibri" panose="020F0502020204030204" pitchFamily="34" charset="0"/>
                <a:cs typeface="Calibri" panose="020F0502020204030204" pitchFamily="34" charset="0"/>
              </a:rPr>
              <a:t>.</a:t>
            </a:r>
            <a:r>
              <a:rPr lang="en-US" sz="1600" spc="150" dirty="0">
                <a:solidFill>
                  <a:schemeClr val="tx1">
                    <a:lumMod val="75000"/>
                    <a:lumOff val="25000"/>
                  </a:schemeClr>
                </a:solidFill>
                <a:latin typeface="Calibri" panose="020F0502020204030204" pitchFamily="34" charset="0"/>
                <a:cs typeface="Calibri" panose="020F0502020204030204" pitchFamily="34" charset="0"/>
              </a:rPr>
              <a:t> </a:t>
            </a:r>
            <a:br>
              <a:rPr lang="en-US" sz="1600" spc="150" dirty="0">
                <a:solidFill>
                  <a:schemeClr val="tx1">
                    <a:lumMod val="75000"/>
                    <a:lumOff val="25000"/>
                  </a:schemeClr>
                </a:solidFill>
                <a:latin typeface="Calibri" panose="020F0502020204030204" pitchFamily="34" charset="0"/>
                <a:cs typeface="Calibri" panose="020F0502020204030204" pitchFamily="34" charset="0"/>
              </a:rPr>
            </a:br>
            <a:endParaRPr lang="en-US" sz="1600" spc="15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6" name="ZoneTexte 5">
            <a:extLst>
              <a:ext uri="{FF2B5EF4-FFF2-40B4-BE49-F238E27FC236}">
                <a16:creationId xmlns:a16="http://schemas.microsoft.com/office/drawing/2014/main" id="{535FA837-C3B8-7403-BA1C-79AE0C94D2DE}"/>
              </a:ext>
            </a:extLst>
          </p:cNvPr>
          <p:cNvSpPr txBox="1"/>
          <p:nvPr/>
        </p:nvSpPr>
        <p:spPr>
          <a:xfrm>
            <a:off x="1360951" y="6035029"/>
            <a:ext cx="3611419" cy="523220"/>
          </a:xfrm>
          <a:prstGeom prst="rect">
            <a:avLst/>
          </a:prstGeom>
          <a:noFill/>
        </p:spPr>
        <p:txBody>
          <a:bodyPr wrap="square" rtlCol="0">
            <a:spAutoFit/>
          </a:bodyPr>
          <a:lstStyle/>
          <a:p>
            <a:pPr algn="ctr"/>
            <a:r>
              <a:rPr lang="fr-FR" sz="1400" i="1" dirty="0">
                <a:latin typeface="Calibri" panose="020F0502020204030204" pitchFamily="34" charset="0"/>
                <a:cs typeface="Calibri" panose="020F0502020204030204" pitchFamily="34" charset="0"/>
              </a:rPr>
              <a:t>Scanette permettant de préparer les commandes</a:t>
            </a:r>
          </a:p>
        </p:txBody>
      </p:sp>
    </p:spTree>
    <p:extLst>
      <p:ext uri="{BB962C8B-B14F-4D97-AF65-F5344CB8AC3E}">
        <p14:creationId xmlns:p14="http://schemas.microsoft.com/office/powerpoint/2010/main" val="4041008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950AD4C-6AF3-49F8-94E1-DBCAFB394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9BA6B1D0-6E05-477A-950D-2F57658040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6778" y="1367330"/>
            <a:ext cx="3831582" cy="3727972"/>
            <a:chOff x="797792" y="912854"/>
            <a:chExt cx="5298208" cy="5032292"/>
          </a:xfrm>
        </p:grpSpPr>
        <p:sp>
          <p:nvSpPr>
            <p:cNvPr id="12" name="Freeform: Shape 11">
              <a:extLst>
                <a:ext uri="{FF2B5EF4-FFF2-40B4-BE49-F238E27FC236}">
                  <a16:creationId xmlns:a16="http://schemas.microsoft.com/office/drawing/2014/main" id="{F1AF8F22-927B-4FDC-A9B7-5CE8EB605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1439" y="1056388"/>
              <a:ext cx="4968823" cy="4748064"/>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121F07A0-6D16-4733-BC69-A7689C9205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DB927EAF-3B25-49B7-BF2C-8D1461C4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671" y="1232452"/>
              <a:ext cx="4715122" cy="4439901"/>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pic>
        <p:nvPicPr>
          <p:cNvPr id="3" name="Image 2" descr="Une image contenant intérieur, fraise&#10;&#10;Description générée automatiquement">
            <a:extLst>
              <a:ext uri="{FF2B5EF4-FFF2-40B4-BE49-F238E27FC236}">
                <a16:creationId xmlns:a16="http://schemas.microsoft.com/office/drawing/2014/main" id="{13A22CDD-5C2F-737D-09D4-03A7BDF5267A}"/>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rot="5400000">
            <a:off x="5718604" y="1544611"/>
            <a:ext cx="5023507" cy="3767630"/>
          </a:xfrm>
          <a:prstGeom prst="rect">
            <a:avLst/>
          </a:prstGeom>
        </p:spPr>
      </p:pic>
      <p:sp>
        <p:nvSpPr>
          <p:cNvPr id="4" name="ZoneTexte 3">
            <a:extLst>
              <a:ext uri="{FF2B5EF4-FFF2-40B4-BE49-F238E27FC236}">
                <a16:creationId xmlns:a16="http://schemas.microsoft.com/office/drawing/2014/main" id="{BEF486F4-8F8E-7440-5738-42DC9A8C2529}"/>
              </a:ext>
            </a:extLst>
          </p:cNvPr>
          <p:cNvSpPr txBox="1"/>
          <p:nvPr/>
        </p:nvSpPr>
        <p:spPr>
          <a:xfrm>
            <a:off x="826778" y="2312077"/>
            <a:ext cx="4181475" cy="2308324"/>
          </a:xfrm>
          <a:prstGeom prst="rect">
            <a:avLst/>
          </a:prstGeom>
          <a:noFill/>
        </p:spPr>
        <p:txBody>
          <a:bodyPr wrap="square" rtlCol="0">
            <a:spAutoFit/>
          </a:bodyPr>
          <a:lstStyle/>
          <a:p>
            <a:r>
              <a:rPr lang="fr-FR" sz="1600" b="1" i="0" dirty="0">
                <a:solidFill>
                  <a:srgbClr val="000000"/>
                </a:solidFill>
                <a:effectLst/>
                <a:latin typeface="Calibri" panose="020F0502020204030204" pitchFamily="34" charset="0"/>
                <a:cs typeface="Calibri" panose="020F0502020204030204" pitchFamily="34" charset="0"/>
              </a:rPr>
              <a:t>Hugo </a:t>
            </a:r>
            <a:r>
              <a:rPr lang="fr-FR" sz="1600" b="0" i="0" dirty="0">
                <a:solidFill>
                  <a:srgbClr val="000000"/>
                </a:solidFill>
                <a:effectLst/>
                <a:latin typeface="Calibri" panose="020F0502020204030204" pitchFamily="34" charset="0"/>
                <a:cs typeface="Calibri" panose="020F0502020204030204" pitchFamily="34" charset="0"/>
              </a:rPr>
              <a:t>: chef d’équipe bac +5 avec un dut gestion entreprise, licence management.</a:t>
            </a:r>
          </a:p>
          <a:p>
            <a:br>
              <a:rPr lang="fr-FR" sz="1600" b="0" i="0" dirty="0">
                <a:solidFill>
                  <a:srgbClr val="000000"/>
                </a:solidFill>
                <a:effectLst/>
                <a:latin typeface="Calibri" panose="020F0502020204030204" pitchFamily="34" charset="0"/>
                <a:cs typeface="Calibri" panose="020F0502020204030204" pitchFamily="34" charset="0"/>
              </a:rPr>
            </a:br>
            <a:r>
              <a:rPr lang="fr-FR" sz="1600" b="0" i="0" dirty="0">
                <a:solidFill>
                  <a:srgbClr val="000000"/>
                </a:solidFill>
                <a:effectLst/>
                <a:latin typeface="Calibri" panose="020F0502020204030204" pitchFamily="34" charset="0"/>
                <a:cs typeface="Calibri" panose="020F0502020204030204" pitchFamily="34" charset="0"/>
              </a:rPr>
              <a:t>Parcours : stage en logistique, puis préparateur de commande 1 an, chef de projet (relation entre les équipes, méthodes (méthode pour assembler les articles en lots) puis chef d’équipe pour </a:t>
            </a:r>
            <a:r>
              <a:rPr lang="fr-FR" sz="1600" b="0" i="0" dirty="0" err="1">
                <a:solidFill>
                  <a:srgbClr val="000000"/>
                </a:solidFill>
                <a:effectLst/>
                <a:latin typeface="Calibri" panose="020F0502020204030204" pitchFamily="34" charset="0"/>
                <a:cs typeface="Calibri" panose="020F0502020204030204" pitchFamily="34" charset="0"/>
              </a:rPr>
              <a:t>Palfinger</a:t>
            </a:r>
            <a:r>
              <a:rPr lang="fr-FR" sz="1600" b="0" i="0" dirty="0">
                <a:solidFill>
                  <a:srgbClr val="000000"/>
                </a:solidFill>
                <a:effectLst/>
                <a:latin typeface="Calibri" panose="020F0502020204030204" pitchFamily="34" charset="0"/>
                <a:cs typeface="Calibri" panose="020F0502020204030204" pitchFamily="34" charset="0"/>
              </a:rPr>
              <a:t> (entreprise d’engins de chantier).</a:t>
            </a:r>
            <a:r>
              <a:rPr lang="fr-FR" sz="1600" dirty="0">
                <a:latin typeface="Calibri" panose="020F0502020204030204" pitchFamily="34" charset="0"/>
                <a:cs typeface="Calibri" panose="020F0502020204030204" pitchFamily="34" charset="0"/>
              </a:rPr>
              <a:t> </a:t>
            </a:r>
            <a:br>
              <a:rPr lang="fr-FR" sz="1600" dirty="0">
                <a:latin typeface="Calibri" panose="020F0502020204030204" pitchFamily="34" charset="0"/>
                <a:cs typeface="Calibri" panose="020F0502020204030204" pitchFamily="34" charset="0"/>
              </a:rPr>
            </a:br>
            <a:endParaRPr lang="fr-FR" sz="1600" dirty="0">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5B176D99-9DF3-D159-BE3E-F41CBEC738B6}"/>
              </a:ext>
            </a:extLst>
          </p:cNvPr>
          <p:cNvSpPr txBox="1"/>
          <p:nvPr/>
        </p:nvSpPr>
        <p:spPr>
          <a:xfrm>
            <a:off x="7121237" y="6091312"/>
            <a:ext cx="3589084" cy="307777"/>
          </a:xfrm>
          <a:prstGeom prst="rect">
            <a:avLst/>
          </a:prstGeom>
          <a:noFill/>
        </p:spPr>
        <p:txBody>
          <a:bodyPr wrap="square" rtlCol="0">
            <a:spAutoFit/>
          </a:bodyPr>
          <a:lstStyle/>
          <a:p>
            <a:r>
              <a:rPr lang="fr-FR" sz="1400" i="1" dirty="0">
                <a:latin typeface="Calibri" panose="020F0502020204030204" pitchFamily="34" charset="0"/>
                <a:cs typeface="Calibri" panose="020F0502020204030204" pitchFamily="34" charset="0"/>
              </a:rPr>
              <a:t>Lieu de réception des colis</a:t>
            </a:r>
          </a:p>
        </p:txBody>
      </p:sp>
    </p:spTree>
    <p:extLst>
      <p:ext uri="{BB962C8B-B14F-4D97-AF65-F5344CB8AC3E}">
        <p14:creationId xmlns:p14="http://schemas.microsoft.com/office/powerpoint/2010/main" val="1570678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430127AE-B29E-4FDF-99D2-A2F1E7003F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3D5FBB81-B61B-416A-8F5D-A8DDF62530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3" name="Image 2" descr="Une image contenant texte, ordinateur, équipement électronique, clavier&#10;&#10;Description générée automatiquement">
            <a:extLst>
              <a:ext uri="{FF2B5EF4-FFF2-40B4-BE49-F238E27FC236}">
                <a16:creationId xmlns:a16="http://schemas.microsoft.com/office/drawing/2014/main" id="{E988878F-6622-C158-B927-0BB5C9BD99D0}"/>
              </a:ext>
            </a:extLst>
          </p:cNvPr>
          <p:cNvPicPr>
            <a:picLocks noChangeAspect="1"/>
          </p:cNvPicPr>
          <p:nvPr/>
        </p:nvPicPr>
        <p:blipFill rotWithShape="1">
          <a:blip r:embed="rId2" cstate="screen">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b="-1"/>
          <a:stretch/>
        </p:blipFill>
        <p:spPr>
          <a:xfrm>
            <a:off x="4691118" y="1"/>
            <a:ext cx="7500882" cy="6857999"/>
          </a:xfrm>
          <a:custGeom>
            <a:avLst/>
            <a:gdLst/>
            <a:ahLst/>
            <a:cxnLst/>
            <a:rect l="l" t="t" r="r" b="b"/>
            <a:pathLst>
              <a:path w="7500882" h="6857999">
                <a:moveTo>
                  <a:pt x="898230" y="0"/>
                </a:moveTo>
                <a:lnTo>
                  <a:pt x="7500882" y="0"/>
                </a:lnTo>
                <a:lnTo>
                  <a:pt x="7500882" y="6857999"/>
                </a:lnTo>
                <a:lnTo>
                  <a:pt x="0" y="6857999"/>
                </a:lnTo>
                <a:lnTo>
                  <a:pt x="114106" y="6780598"/>
                </a:lnTo>
                <a:cubicBezTo>
                  <a:pt x="291579" y="6653107"/>
                  <a:pt x="465794" y="6515396"/>
                  <a:pt x="641619" y="6374813"/>
                </a:cubicBezTo>
                <a:cubicBezTo>
                  <a:pt x="1607125" y="5602838"/>
                  <a:pt x="2555378" y="4969130"/>
                  <a:pt x="2555378" y="3621655"/>
                </a:cubicBezTo>
                <a:cubicBezTo>
                  <a:pt x="2555378" y="2093191"/>
                  <a:pt x="1969579" y="754640"/>
                  <a:pt x="920818" y="14996"/>
                </a:cubicBezTo>
                <a:close/>
              </a:path>
            </a:pathLst>
          </a:custGeom>
          <a:scene3d>
            <a:camera prst="orthographicFront"/>
            <a:lightRig rig="contrasting" dir="t">
              <a:rot lat="0" lon="0" rev="3000000"/>
            </a:lightRig>
          </a:scene3d>
          <a:sp3d contourW="7620">
            <a:bevelT w="95250" h="31750"/>
            <a:contourClr>
              <a:srgbClr val="333333"/>
            </a:contourClr>
          </a:sp3d>
        </p:spPr>
      </p:pic>
      <p:sp>
        <p:nvSpPr>
          <p:cNvPr id="16" name="Freeform: Shape 15">
            <a:extLst>
              <a:ext uri="{FF2B5EF4-FFF2-40B4-BE49-F238E27FC236}">
                <a16:creationId xmlns:a16="http://schemas.microsoft.com/office/drawing/2014/main" id="{40C0D7D4-D83D-4C58-87D1-955F0A917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6051" cy="6858000"/>
          </a:xfrm>
          <a:custGeom>
            <a:avLst/>
            <a:gdLst>
              <a:gd name="connsiteX0" fmla="*/ 0 w 7476051"/>
              <a:gd name="connsiteY0" fmla="*/ 0 h 6858000"/>
              <a:gd name="connsiteX1" fmla="*/ 5853028 w 7476051"/>
              <a:gd name="connsiteY1" fmla="*/ 0 h 6858000"/>
              <a:gd name="connsiteX2" fmla="*/ 5875152 w 7476051"/>
              <a:gd name="connsiteY2" fmla="*/ 14997 h 6858000"/>
              <a:gd name="connsiteX3" fmla="*/ 7476051 w 7476051"/>
              <a:gd name="connsiteY3" fmla="*/ 3621656 h 6858000"/>
              <a:gd name="connsiteX4" fmla="*/ 5601702 w 7476051"/>
              <a:gd name="connsiteY4" fmla="*/ 6374814 h 6858000"/>
              <a:gd name="connsiteX5" fmla="*/ 5085053 w 7476051"/>
              <a:gd name="connsiteY5" fmla="*/ 6780599 h 6858000"/>
              <a:gd name="connsiteX6" fmla="*/ 4973297 w 7476051"/>
              <a:gd name="connsiteY6" fmla="*/ 6858000 h 6858000"/>
              <a:gd name="connsiteX7" fmla="*/ 0 w 7476051"/>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6051" h="6858000">
                <a:moveTo>
                  <a:pt x="0" y="0"/>
                </a:moveTo>
                <a:lnTo>
                  <a:pt x="5853028" y="0"/>
                </a:lnTo>
                <a:lnTo>
                  <a:pt x="5875152" y="14997"/>
                </a:lnTo>
                <a:cubicBezTo>
                  <a:pt x="6902315" y="754641"/>
                  <a:pt x="7476051" y="2093192"/>
                  <a:pt x="7476051" y="3621656"/>
                </a:cubicBezTo>
                <a:cubicBezTo>
                  <a:pt x="7476051" y="4969131"/>
                  <a:pt x="6547326" y="5602839"/>
                  <a:pt x="5601702" y="6374814"/>
                </a:cubicBezTo>
                <a:cubicBezTo>
                  <a:pt x="5429499" y="6515397"/>
                  <a:pt x="5258871" y="6653108"/>
                  <a:pt x="5085053" y="6780599"/>
                </a:cubicBezTo>
                <a:lnTo>
                  <a:pt x="4973297"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useBgFill="1">
        <p:nvSpPr>
          <p:cNvPr id="18" name="Freeform: Shape 17">
            <a:extLst>
              <a:ext uri="{FF2B5EF4-FFF2-40B4-BE49-F238E27FC236}">
                <a16:creationId xmlns:a16="http://schemas.microsoft.com/office/drawing/2014/main" id="{0BA56A81-C9DD-4EBA-9E13-32FFB51CF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307402" cy="6858000"/>
          </a:xfrm>
          <a:custGeom>
            <a:avLst/>
            <a:gdLst>
              <a:gd name="connsiteX0" fmla="*/ 0 w 7097265"/>
              <a:gd name="connsiteY0" fmla="*/ 0 h 6858000"/>
              <a:gd name="connsiteX1" fmla="*/ 5474242 w 7097265"/>
              <a:gd name="connsiteY1" fmla="*/ 0 h 6858000"/>
              <a:gd name="connsiteX2" fmla="*/ 5496366 w 7097265"/>
              <a:gd name="connsiteY2" fmla="*/ 14997 h 6858000"/>
              <a:gd name="connsiteX3" fmla="*/ 7097265 w 7097265"/>
              <a:gd name="connsiteY3" fmla="*/ 3621656 h 6858000"/>
              <a:gd name="connsiteX4" fmla="*/ 5222916 w 7097265"/>
              <a:gd name="connsiteY4" fmla="*/ 6374814 h 6858000"/>
              <a:gd name="connsiteX5" fmla="*/ 4706267 w 7097265"/>
              <a:gd name="connsiteY5" fmla="*/ 6780599 h 6858000"/>
              <a:gd name="connsiteX6" fmla="*/ 4594511 w 7097265"/>
              <a:gd name="connsiteY6" fmla="*/ 6858000 h 6858000"/>
              <a:gd name="connsiteX7" fmla="*/ 0 w 709726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7265" h="6858000">
                <a:moveTo>
                  <a:pt x="0" y="0"/>
                </a:moveTo>
                <a:lnTo>
                  <a:pt x="5474242" y="0"/>
                </a:lnTo>
                <a:lnTo>
                  <a:pt x="5496366" y="14997"/>
                </a:lnTo>
                <a:cubicBezTo>
                  <a:pt x="6523529" y="754641"/>
                  <a:pt x="7097265" y="2093192"/>
                  <a:pt x="7097265" y="3621656"/>
                </a:cubicBezTo>
                <a:cubicBezTo>
                  <a:pt x="7097265" y="4969131"/>
                  <a:pt x="6168540" y="5602839"/>
                  <a:pt x="5222916" y="6374814"/>
                </a:cubicBezTo>
                <a:cubicBezTo>
                  <a:pt x="5050713" y="6515397"/>
                  <a:pt x="4880085" y="6653108"/>
                  <a:pt x="4706267" y="6780599"/>
                </a:cubicBezTo>
                <a:lnTo>
                  <a:pt x="4594511"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0" name="Freeform: Shape 19">
            <a:extLst>
              <a:ext uri="{FF2B5EF4-FFF2-40B4-BE49-F238E27FC236}">
                <a16:creationId xmlns:a16="http://schemas.microsoft.com/office/drawing/2014/main" id="{15F9A324-404E-4C5D-AFF0-C5D0D841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034" y="-1"/>
            <a:ext cx="2535264" cy="6858001"/>
          </a:xfrm>
          <a:custGeom>
            <a:avLst/>
            <a:gdLst>
              <a:gd name="connsiteX0" fmla="*/ 1218585 w 2535264"/>
              <a:gd name="connsiteY0" fmla="*/ 0 h 6858001"/>
              <a:gd name="connsiteX1" fmla="*/ 1236561 w 2535264"/>
              <a:gd name="connsiteY1" fmla="*/ 0 h 6858001"/>
              <a:gd name="connsiteX2" fmla="*/ 1264452 w 2535264"/>
              <a:gd name="connsiteY2" fmla="*/ 24550 h 6858001"/>
              <a:gd name="connsiteX3" fmla="*/ 2528121 w 2535264"/>
              <a:gd name="connsiteY3" fmla="*/ 3710502 h 6858001"/>
              <a:gd name="connsiteX4" fmla="*/ 492890 w 2535264"/>
              <a:gd name="connsiteY4" fmla="*/ 6507511 h 6858001"/>
              <a:gd name="connsiteX5" fmla="*/ 221418 w 2535264"/>
              <a:gd name="connsiteY5" fmla="*/ 6713387 h 6858001"/>
              <a:gd name="connsiteX6" fmla="*/ 20100 w 2535264"/>
              <a:gd name="connsiteY6" fmla="*/ 6858001 h 6858001"/>
              <a:gd name="connsiteX7" fmla="*/ 0 w 2535264"/>
              <a:gd name="connsiteY7" fmla="*/ 6858001 h 6858001"/>
              <a:gd name="connsiteX8" fmla="*/ 202488 w 2535264"/>
              <a:gd name="connsiteY8" fmla="*/ 6712547 h 6858001"/>
              <a:gd name="connsiteX9" fmla="*/ 473961 w 2535264"/>
              <a:gd name="connsiteY9" fmla="*/ 6506670 h 6858001"/>
              <a:gd name="connsiteX10" fmla="*/ 2509192 w 2535264"/>
              <a:gd name="connsiteY10" fmla="*/ 3709662 h 6858001"/>
              <a:gd name="connsiteX11" fmla="*/ 1245521 w 2535264"/>
              <a:gd name="connsiteY11" fmla="*/ 23708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264" h="6858001">
                <a:moveTo>
                  <a:pt x="1218585" y="0"/>
                </a:moveTo>
                <a:lnTo>
                  <a:pt x="1236561" y="0"/>
                </a:lnTo>
                <a:lnTo>
                  <a:pt x="1264452" y="24550"/>
                </a:lnTo>
                <a:cubicBezTo>
                  <a:pt x="2149109" y="863108"/>
                  <a:pt x="2598329" y="2210814"/>
                  <a:pt x="2528121" y="3710502"/>
                </a:cubicBezTo>
                <a:cubicBezTo>
                  <a:pt x="2462100" y="5120751"/>
                  <a:pt x="1489450" y="5742158"/>
                  <a:pt x="492890" y="6507511"/>
                </a:cubicBezTo>
                <a:cubicBezTo>
                  <a:pt x="402151" y="6577199"/>
                  <a:pt x="311847" y="6646154"/>
                  <a:pt x="221418" y="6713387"/>
                </a:cubicBezTo>
                <a:lnTo>
                  <a:pt x="20100" y="6858001"/>
                </a:lnTo>
                <a:lnTo>
                  <a:pt x="0" y="6858001"/>
                </a:lnTo>
                <a:lnTo>
                  <a:pt x="202488" y="6712547"/>
                </a:lnTo>
                <a:cubicBezTo>
                  <a:pt x="292917" y="6645314"/>
                  <a:pt x="383222" y="6576359"/>
                  <a:pt x="473961" y="6506670"/>
                </a:cubicBezTo>
                <a:cubicBezTo>
                  <a:pt x="1470520" y="5741317"/>
                  <a:pt x="2443170" y="5119911"/>
                  <a:pt x="2509192" y="3709662"/>
                </a:cubicBezTo>
                <a:cubicBezTo>
                  <a:pt x="2579400" y="2209973"/>
                  <a:pt x="2130178" y="862268"/>
                  <a:pt x="1245521" y="23708"/>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7" name="ZoneTexte 6">
            <a:extLst>
              <a:ext uri="{FF2B5EF4-FFF2-40B4-BE49-F238E27FC236}">
                <a16:creationId xmlns:a16="http://schemas.microsoft.com/office/drawing/2014/main" id="{2B7306B7-B135-54D0-B8D7-69CB61C16FC3}"/>
              </a:ext>
            </a:extLst>
          </p:cNvPr>
          <p:cNvSpPr txBox="1"/>
          <p:nvPr/>
        </p:nvSpPr>
        <p:spPr>
          <a:xfrm>
            <a:off x="727475" y="1828006"/>
            <a:ext cx="5368525" cy="3651250"/>
          </a:xfrm>
          <a:prstGeom prst="rect">
            <a:avLst/>
          </a:prstGeom>
        </p:spPr>
        <p:txBody>
          <a:bodyPr vert="horz" lIns="109728" tIns="109728" rIns="109728" bIns="91440" rtlCol="0">
            <a:normAutofit/>
          </a:bodyPr>
          <a:lstStyle/>
          <a:p>
            <a:pPr>
              <a:lnSpc>
                <a:spcPct val="140000"/>
              </a:lnSpc>
              <a:spcBef>
                <a:spcPts val="930"/>
              </a:spcBef>
              <a:buFont typeface="Corbel" panose="020B0503020204020204" pitchFamily="34" charset="0"/>
            </a:pPr>
            <a:r>
              <a:rPr lang="en-US" b="1" i="0" spc="150" dirty="0">
                <a:solidFill>
                  <a:schemeClr val="tx1">
                    <a:lumMod val="75000"/>
                    <a:lumOff val="25000"/>
                  </a:schemeClr>
                </a:solidFill>
                <a:effectLst/>
                <a:latin typeface="Calibri" panose="020F0502020204030204" pitchFamily="34" charset="0"/>
                <a:cs typeface="Calibri" panose="020F0502020204030204" pitchFamily="34" charset="0"/>
              </a:rPr>
              <a:t>Luc </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informaticien</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de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niveau</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Bac +5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était</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sous-</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traitant</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chez Airbus.</a:t>
            </a:r>
          </a:p>
          <a:p>
            <a:pPr>
              <a:lnSpc>
                <a:spcPct val="140000"/>
              </a:lnSpc>
              <a:spcBef>
                <a:spcPts val="930"/>
              </a:spcBef>
              <a:buFont typeface="Corbel" panose="020B0503020204020204" pitchFamily="34" charset="0"/>
            </a:pP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Puis</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il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s’est</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reconvertit</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en</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passant un master</a:t>
            </a:r>
            <a:b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b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management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logistique</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(3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semaine</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en</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entreprise</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et 1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semaine</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 </a:t>
            </a:r>
            <a:r>
              <a:rPr lang="en-US" b="0" i="0" spc="150" dirty="0" err="1">
                <a:solidFill>
                  <a:schemeClr val="tx1">
                    <a:lumMod val="75000"/>
                    <a:lumOff val="25000"/>
                  </a:schemeClr>
                </a:solidFill>
                <a:effectLst/>
                <a:latin typeface="Calibri" panose="020F0502020204030204" pitchFamily="34" charset="0"/>
                <a:cs typeface="Calibri" panose="020F0502020204030204" pitchFamily="34" charset="0"/>
              </a:rPr>
              <a:t>d’école</a:t>
            </a:r>
            <a:r>
              <a:rPr lang="en-US" b="0" i="0" spc="150" dirty="0">
                <a:solidFill>
                  <a:schemeClr val="tx1">
                    <a:lumMod val="75000"/>
                    <a:lumOff val="25000"/>
                  </a:schemeClr>
                </a:solidFill>
                <a:effectLst/>
                <a:latin typeface="Calibri" panose="020F0502020204030204" pitchFamily="34" charset="0"/>
                <a:cs typeface="Calibri" panose="020F0502020204030204" pitchFamily="34" charset="0"/>
              </a:rPr>
              <a:t>).</a:t>
            </a:r>
            <a:br>
              <a:rPr lang="en-US" spc="150" dirty="0">
                <a:solidFill>
                  <a:schemeClr val="tx1">
                    <a:lumMod val="75000"/>
                    <a:lumOff val="25000"/>
                  </a:schemeClr>
                </a:solidFill>
                <a:latin typeface="Calibri" panose="020F0502020204030204" pitchFamily="34" charset="0"/>
                <a:cs typeface="Calibri" panose="020F0502020204030204" pitchFamily="34" charset="0"/>
              </a:rPr>
            </a:br>
            <a:endParaRPr lang="en-US" spc="15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4" name="ZoneTexte 3">
            <a:extLst>
              <a:ext uri="{FF2B5EF4-FFF2-40B4-BE49-F238E27FC236}">
                <a16:creationId xmlns:a16="http://schemas.microsoft.com/office/drawing/2014/main" id="{9CA86684-8A9F-11D2-F853-293C398C7EA1}"/>
              </a:ext>
            </a:extLst>
          </p:cNvPr>
          <p:cNvSpPr txBox="1"/>
          <p:nvPr/>
        </p:nvSpPr>
        <p:spPr>
          <a:xfrm>
            <a:off x="9262993" y="6657945"/>
            <a:ext cx="2929007" cy="200055"/>
          </a:xfrm>
          <a:prstGeom prst="rect">
            <a:avLst/>
          </a:prstGeom>
          <a:solidFill>
            <a:srgbClr val="000000"/>
          </a:solidFill>
        </p:spPr>
        <p:txBody>
          <a:bodyPr wrap="none" rtlCol="0">
            <a:spAutoFit/>
          </a:bodyPr>
          <a:lstStyle/>
          <a:p>
            <a:pPr algn="r">
              <a:spcAft>
                <a:spcPts val="600"/>
              </a:spcAft>
            </a:pPr>
            <a:r>
              <a:rPr lang="fr-FR" sz="700">
                <a:solidFill>
                  <a:srgbClr val="FFFFFF"/>
                </a:solidFill>
                <a:hlinkClick r:id="rId3" tooltip="https://www.abonnel.fr/informatique/start">
                  <a:extLst>
                    <a:ext uri="{A12FA001-AC4F-418D-AE19-62706E023703}">
                      <ahyp:hlinkClr xmlns:ahyp="http://schemas.microsoft.com/office/drawing/2018/hyperlinkcolor" val="tx"/>
                    </a:ext>
                  </a:extLst>
                </a:hlinkClick>
              </a:rPr>
              <a:t>Cette photo</a:t>
            </a:r>
            <a:r>
              <a:rPr lang="fr-FR" sz="700">
                <a:solidFill>
                  <a:srgbClr val="FFFFFF"/>
                </a:solidFill>
              </a:rPr>
              <a:t> par Auteur inconnu est soumise à la licence </a:t>
            </a:r>
            <a:r>
              <a:rPr lang="fr-FR" sz="700">
                <a:solidFill>
                  <a:srgbClr val="FFFFFF"/>
                </a:solidFill>
                <a:hlinkClick r:id="rId4" tooltip="https://creativecommons.org/licenses/by/3.0/">
                  <a:extLst>
                    <a:ext uri="{A12FA001-AC4F-418D-AE19-62706E023703}">
                      <ahyp:hlinkClr xmlns:ahyp="http://schemas.microsoft.com/office/drawing/2018/hyperlinkcolor" val="tx"/>
                    </a:ext>
                  </a:extLst>
                </a:hlinkClick>
              </a:rPr>
              <a:t>CC BY</a:t>
            </a:r>
            <a:endParaRPr lang="fr-FR" sz="700">
              <a:solidFill>
                <a:srgbClr val="FFFFFF"/>
              </a:solidFill>
            </a:endParaRPr>
          </a:p>
        </p:txBody>
      </p:sp>
    </p:spTree>
    <p:extLst>
      <p:ext uri="{BB962C8B-B14F-4D97-AF65-F5344CB8AC3E}">
        <p14:creationId xmlns:p14="http://schemas.microsoft.com/office/powerpoint/2010/main" val="3490422127"/>
      </p:ext>
    </p:extLst>
  </p:cSld>
  <p:clrMapOvr>
    <a:masterClrMapping/>
  </p:clrMapOvr>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2</TotalTime>
  <Words>535</Words>
  <Application>Microsoft Office PowerPoint</Application>
  <PresentationFormat>Grand écran</PresentationFormat>
  <Paragraphs>29</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Meiryo</vt:lpstr>
      <vt:lpstr>Calibri</vt:lpstr>
      <vt:lpstr>Corbel</vt:lpstr>
      <vt:lpstr>SketchLinesVTI</vt:lpstr>
      <vt:lpstr>Visite de l’entreprise Denjean</vt:lpstr>
      <vt:lpstr>Histoire de l’entreprise</vt:lpstr>
      <vt:lpstr>      Denjean recoit les produits, les stocke, les prépare ( carton, film plastique) les réexpedie par camions pour les enseignes marchandes.   A la reception, les employés vérifient le nombre d’articles, leur qualité et l’enregistrent sur le système informatique.  La langue anglaise est très utilisée pour les échanges entre les fournisseurs.   Sur les bons de commande, des codes (exemple 0439037) indiquent la rangée et l’emplacement exact des produits à prendre pour préparer une commande.    </vt:lpstr>
      <vt:lpstr>Présentation PowerPoint</vt:lpstr>
      <vt:lpstr>Présentation PowerPoint</vt:lpstr>
      <vt:lpstr>Présentation PowerPoint</vt:lpstr>
      <vt:lpstr>Présentation PowerPoint</vt:lpstr>
      <vt:lpstr>Présentation PowerPoint</vt:lpstr>
      <vt:lpstr>Présentation PowerPoint</vt:lpstr>
      <vt:lpstr>       Horaires : de 7h à 18 h00 avec 30 min de pause pour manger et 2 fois 10 min dans la journée pour le froid une pause toutes les 2h.   Une prime collective est versée aux employés pour les récompenser de leur rendement.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Visite de l’entreprise Denjean</dc:title>
  <dc:creator>virginie fayet</dc:creator>
  <cp:lastModifiedBy>Nezha HOUZAI</cp:lastModifiedBy>
  <cp:revision>4</cp:revision>
  <dcterms:created xsi:type="dcterms:W3CDTF">2022-12-06T18:51:54Z</dcterms:created>
  <dcterms:modified xsi:type="dcterms:W3CDTF">2023-03-29T09:04:55Z</dcterms:modified>
</cp:coreProperties>
</file>