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4" r:id="rId4"/>
    <p:sldId id="273" r:id="rId5"/>
    <p:sldId id="269" r:id="rId6"/>
    <p:sldId id="276" r:id="rId7"/>
    <p:sldId id="275" r:id="rId8"/>
    <p:sldId id="271" r:id="rId9"/>
    <p:sldId id="277" r:id="rId10"/>
    <p:sldId id="259" r:id="rId11"/>
    <p:sldId id="278" r:id="rId12"/>
    <p:sldId id="268" r:id="rId13"/>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A5"/>
    <a:srgbClr val="FFC000"/>
    <a:srgbClr val="EFBF0F"/>
    <a:srgbClr val="FFFFFF"/>
    <a:srgbClr val="AF1E54"/>
    <a:srgbClr val="2EAC66"/>
    <a:srgbClr val="36A9E1"/>
    <a:srgbClr val="E84255"/>
    <a:srgbClr val="FCE9E0"/>
    <a:srgbClr val="FADD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94660"/>
  </p:normalViewPr>
  <p:slideViewPr>
    <p:cSldViewPr snapToGrid="0">
      <p:cViewPr>
        <p:scale>
          <a:sx n="80" d="100"/>
          <a:sy n="80" d="100"/>
        </p:scale>
        <p:origin x="2093"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0316330-83BB-4B52-BFA7-3CB0B6C0FBC4}" type="datetimeFigureOut">
              <a:rPr lang="fr-FR" smtClean="0"/>
              <a:t>23/01/2026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53D6F25-D7DB-4282-920D-1848CA87F866}" type="slidenum">
              <a:rPr lang="fr-FR" smtClean="0"/>
              <a:t>‹N°›</a:t>
            </a:fld>
            <a:endParaRPr lang="fr-FR"/>
          </a:p>
        </p:txBody>
      </p:sp>
    </p:spTree>
    <p:extLst>
      <p:ext uri="{BB962C8B-B14F-4D97-AF65-F5344CB8AC3E}">
        <p14:creationId xmlns:p14="http://schemas.microsoft.com/office/powerpoint/2010/main" val="1697306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0316330-83BB-4B52-BFA7-3CB0B6C0FBC4}" type="datetimeFigureOut">
              <a:rPr lang="fr-FR" smtClean="0"/>
              <a:t>23/01/2026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53D6F25-D7DB-4282-920D-1848CA87F866}" type="slidenum">
              <a:rPr lang="fr-FR" smtClean="0"/>
              <a:t>‹N°›</a:t>
            </a:fld>
            <a:endParaRPr lang="fr-FR"/>
          </a:p>
        </p:txBody>
      </p:sp>
    </p:spTree>
    <p:extLst>
      <p:ext uri="{BB962C8B-B14F-4D97-AF65-F5344CB8AC3E}">
        <p14:creationId xmlns:p14="http://schemas.microsoft.com/office/powerpoint/2010/main" val="2573741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0316330-83BB-4B52-BFA7-3CB0B6C0FBC4}" type="datetimeFigureOut">
              <a:rPr lang="fr-FR" smtClean="0"/>
              <a:t>23/01/2026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53D6F25-D7DB-4282-920D-1848CA87F866}" type="slidenum">
              <a:rPr lang="fr-FR" smtClean="0"/>
              <a:t>‹N°›</a:t>
            </a:fld>
            <a:endParaRPr lang="fr-FR"/>
          </a:p>
        </p:txBody>
      </p:sp>
    </p:spTree>
    <p:extLst>
      <p:ext uri="{BB962C8B-B14F-4D97-AF65-F5344CB8AC3E}">
        <p14:creationId xmlns:p14="http://schemas.microsoft.com/office/powerpoint/2010/main" val="136314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0316330-83BB-4B52-BFA7-3CB0B6C0FBC4}" type="datetimeFigureOut">
              <a:rPr lang="fr-FR" smtClean="0"/>
              <a:t>23/01/2026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53D6F25-D7DB-4282-920D-1848CA87F866}" type="slidenum">
              <a:rPr lang="fr-FR" smtClean="0"/>
              <a:t>‹N°›</a:t>
            </a:fld>
            <a:endParaRPr lang="fr-FR"/>
          </a:p>
        </p:txBody>
      </p:sp>
    </p:spTree>
    <p:extLst>
      <p:ext uri="{BB962C8B-B14F-4D97-AF65-F5344CB8AC3E}">
        <p14:creationId xmlns:p14="http://schemas.microsoft.com/office/powerpoint/2010/main" val="704377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0316330-83BB-4B52-BFA7-3CB0B6C0FBC4}" type="datetimeFigureOut">
              <a:rPr lang="fr-FR" smtClean="0"/>
              <a:t>23/01/2026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53D6F25-D7DB-4282-920D-1848CA87F866}" type="slidenum">
              <a:rPr lang="fr-FR" smtClean="0"/>
              <a:t>‹N°›</a:t>
            </a:fld>
            <a:endParaRPr lang="fr-FR"/>
          </a:p>
        </p:txBody>
      </p:sp>
    </p:spTree>
    <p:extLst>
      <p:ext uri="{BB962C8B-B14F-4D97-AF65-F5344CB8AC3E}">
        <p14:creationId xmlns:p14="http://schemas.microsoft.com/office/powerpoint/2010/main" val="1004966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0316330-83BB-4B52-BFA7-3CB0B6C0FBC4}" type="datetimeFigureOut">
              <a:rPr lang="fr-FR" smtClean="0"/>
              <a:t>23/01/2026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53D6F25-D7DB-4282-920D-1848CA87F866}" type="slidenum">
              <a:rPr lang="fr-FR" smtClean="0"/>
              <a:t>‹N°›</a:t>
            </a:fld>
            <a:endParaRPr lang="fr-FR"/>
          </a:p>
        </p:txBody>
      </p:sp>
    </p:spTree>
    <p:extLst>
      <p:ext uri="{BB962C8B-B14F-4D97-AF65-F5344CB8AC3E}">
        <p14:creationId xmlns:p14="http://schemas.microsoft.com/office/powerpoint/2010/main" val="52719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0316330-83BB-4B52-BFA7-3CB0B6C0FBC4}" type="datetimeFigureOut">
              <a:rPr lang="fr-FR" smtClean="0"/>
              <a:t>23/01/2026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53D6F25-D7DB-4282-920D-1848CA87F866}" type="slidenum">
              <a:rPr lang="fr-FR" smtClean="0"/>
              <a:t>‹N°›</a:t>
            </a:fld>
            <a:endParaRPr lang="fr-FR"/>
          </a:p>
        </p:txBody>
      </p:sp>
    </p:spTree>
    <p:extLst>
      <p:ext uri="{BB962C8B-B14F-4D97-AF65-F5344CB8AC3E}">
        <p14:creationId xmlns:p14="http://schemas.microsoft.com/office/powerpoint/2010/main" val="2659764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0316330-83BB-4B52-BFA7-3CB0B6C0FBC4}" type="datetimeFigureOut">
              <a:rPr lang="fr-FR" smtClean="0"/>
              <a:t>23/01/2026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53D6F25-D7DB-4282-920D-1848CA87F866}" type="slidenum">
              <a:rPr lang="fr-FR" smtClean="0"/>
              <a:t>‹N°›</a:t>
            </a:fld>
            <a:endParaRPr lang="fr-FR"/>
          </a:p>
        </p:txBody>
      </p:sp>
    </p:spTree>
    <p:extLst>
      <p:ext uri="{BB962C8B-B14F-4D97-AF65-F5344CB8AC3E}">
        <p14:creationId xmlns:p14="http://schemas.microsoft.com/office/powerpoint/2010/main" val="1192273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316330-83BB-4B52-BFA7-3CB0B6C0FBC4}" type="datetimeFigureOut">
              <a:rPr lang="fr-FR" smtClean="0"/>
              <a:t>23/01/2026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53D6F25-D7DB-4282-920D-1848CA87F866}" type="slidenum">
              <a:rPr lang="fr-FR" smtClean="0"/>
              <a:t>‹N°›</a:t>
            </a:fld>
            <a:endParaRPr lang="fr-FR"/>
          </a:p>
        </p:txBody>
      </p:sp>
    </p:spTree>
    <p:extLst>
      <p:ext uri="{BB962C8B-B14F-4D97-AF65-F5344CB8AC3E}">
        <p14:creationId xmlns:p14="http://schemas.microsoft.com/office/powerpoint/2010/main" val="3978963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0316330-83BB-4B52-BFA7-3CB0B6C0FBC4}" type="datetimeFigureOut">
              <a:rPr lang="fr-FR" smtClean="0"/>
              <a:t>23/01/2026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53D6F25-D7DB-4282-920D-1848CA87F866}" type="slidenum">
              <a:rPr lang="fr-FR" smtClean="0"/>
              <a:t>‹N°›</a:t>
            </a:fld>
            <a:endParaRPr lang="fr-FR"/>
          </a:p>
        </p:txBody>
      </p:sp>
    </p:spTree>
    <p:extLst>
      <p:ext uri="{BB962C8B-B14F-4D97-AF65-F5344CB8AC3E}">
        <p14:creationId xmlns:p14="http://schemas.microsoft.com/office/powerpoint/2010/main" val="3835388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0316330-83BB-4B52-BFA7-3CB0B6C0FBC4}" type="datetimeFigureOut">
              <a:rPr lang="fr-FR" smtClean="0"/>
              <a:t>23/01/2026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53D6F25-D7DB-4282-920D-1848CA87F866}" type="slidenum">
              <a:rPr lang="fr-FR" smtClean="0"/>
              <a:t>‹N°›</a:t>
            </a:fld>
            <a:endParaRPr lang="fr-FR"/>
          </a:p>
        </p:txBody>
      </p:sp>
    </p:spTree>
    <p:extLst>
      <p:ext uri="{BB962C8B-B14F-4D97-AF65-F5344CB8AC3E}">
        <p14:creationId xmlns:p14="http://schemas.microsoft.com/office/powerpoint/2010/main" val="2036129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90316330-83BB-4B52-BFA7-3CB0B6C0FBC4}" type="datetimeFigureOut">
              <a:rPr lang="fr-FR" smtClean="0"/>
              <a:t>23/01/2026</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D53D6F25-D7DB-4282-920D-1848CA87F866}" type="slidenum">
              <a:rPr lang="fr-FR" smtClean="0"/>
              <a:t>‹N°›</a:t>
            </a:fld>
            <a:endParaRPr lang="fr-FR"/>
          </a:p>
        </p:txBody>
      </p:sp>
    </p:spTree>
    <p:extLst>
      <p:ext uri="{BB962C8B-B14F-4D97-AF65-F5344CB8AC3E}">
        <p14:creationId xmlns:p14="http://schemas.microsoft.com/office/powerpoint/2010/main" val="2356208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1.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aft-dev.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aft-dev.com/observatoire-aft"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1.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A2F6D5B1-6389-2B5B-2997-AC5F387277B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72" r="1072"/>
          <a:stretch/>
        </p:blipFill>
        <p:spPr>
          <a:xfrm>
            <a:off x="0" y="0"/>
            <a:ext cx="6858000" cy="9913371"/>
          </a:xfrm>
          <a:prstGeom prst="rect">
            <a:avLst/>
          </a:prstGeom>
        </p:spPr>
      </p:pic>
      <p:sp>
        <p:nvSpPr>
          <p:cNvPr id="11" name="ZoneTexte 10">
            <a:extLst>
              <a:ext uri="{FF2B5EF4-FFF2-40B4-BE49-F238E27FC236}">
                <a16:creationId xmlns:a16="http://schemas.microsoft.com/office/drawing/2014/main" id="{F2D3CC84-BF2D-21B2-0378-F8A64BC2C46C}"/>
              </a:ext>
            </a:extLst>
          </p:cNvPr>
          <p:cNvSpPr txBox="1"/>
          <p:nvPr/>
        </p:nvSpPr>
        <p:spPr>
          <a:xfrm>
            <a:off x="2004164" y="1446738"/>
            <a:ext cx="2855935" cy="338554"/>
          </a:xfrm>
          <a:prstGeom prst="rect">
            <a:avLst/>
          </a:prstGeom>
          <a:noFill/>
        </p:spPr>
        <p:txBody>
          <a:bodyPr wrap="square" rtlCol="0">
            <a:spAutoFit/>
          </a:bodyPr>
          <a:lstStyle/>
          <a:p>
            <a:pPr algn="ctr"/>
            <a:r>
              <a:rPr lang="fr-FR" sz="1600" i="1" dirty="0">
                <a:solidFill>
                  <a:schemeClr val="bg1"/>
                </a:solidFill>
                <a:latin typeface="Open Sans" panose="020B0606030504020204" pitchFamily="34" charset="0"/>
                <a:ea typeface="Open Sans" panose="020B0606030504020204" pitchFamily="34" charset="0"/>
                <a:cs typeface="Open Sans" panose="020B0606030504020204" pitchFamily="34" charset="0"/>
              </a:rPr>
              <a:t>Année 2025</a:t>
            </a:r>
          </a:p>
        </p:txBody>
      </p:sp>
      <p:pic>
        <p:nvPicPr>
          <p:cNvPr id="5" name="Image 4">
            <a:extLst>
              <a:ext uri="{FF2B5EF4-FFF2-40B4-BE49-F238E27FC236}">
                <a16:creationId xmlns:a16="http://schemas.microsoft.com/office/drawing/2014/main" id="{2CCF7AFF-6A96-2F7A-0F8F-73C9FEC20A45}"/>
              </a:ext>
            </a:extLst>
          </p:cNvPr>
          <p:cNvPicPr>
            <a:picLocks noChangeAspect="1"/>
          </p:cNvPicPr>
          <p:nvPr/>
        </p:nvPicPr>
        <p:blipFill rotWithShape="1">
          <a:blip r:embed="rId3"/>
          <a:srcRect b="5339"/>
          <a:stretch/>
        </p:blipFill>
        <p:spPr>
          <a:xfrm>
            <a:off x="0" y="1872431"/>
            <a:ext cx="6858000" cy="3707602"/>
          </a:xfrm>
          <a:prstGeom prst="rect">
            <a:avLst/>
          </a:prstGeom>
        </p:spPr>
      </p:pic>
      <p:sp>
        <p:nvSpPr>
          <p:cNvPr id="10" name="Rectangle : coins arrondis 9">
            <a:extLst>
              <a:ext uri="{FF2B5EF4-FFF2-40B4-BE49-F238E27FC236}">
                <a16:creationId xmlns:a16="http://schemas.microsoft.com/office/drawing/2014/main" id="{1039972A-4E8E-A10D-46DE-0EF1E781F8A4}"/>
              </a:ext>
            </a:extLst>
          </p:cNvPr>
          <p:cNvSpPr/>
          <p:nvPr/>
        </p:nvSpPr>
        <p:spPr>
          <a:xfrm>
            <a:off x="197285" y="5385148"/>
            <a:ext cx="6413326" cy="3824123"/>
          </a:xfrm>
          <a:prstGeom prst="roundRect">
            <a:avLst/>
          </a:prstGeom>
          <a:solidFill>
            <a:srgbClr val="006C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548465BA-B76F-C871-1EC7-480E9EBB87EC}"/>
              </a:ext>
            </a:extLst>
          </p:cNvPr>
          <p:cNvSpPr txBox="1"/>
          <p:nvPr/>
        </p:nvSpPr>
        <p:spPr>
          <a:xfrm>
            <a:off x="411480" y="5671577"/>
            <a:ext cx="5958840" cy="3477875"/>
          </a:xfrm>
          <a:prstGeom prst="rect">
            <a:avLst/>
          </a:prstGeom>
          <a:noFill/>
        </p:spPr>
        <p:txBody>
          <a:bodyPr wrap="square" rtlCol="0">
            <a:spAutoFit/>
          </a:bodyPr>
          <a:lstStyle/>
          <a:p>
            <a:pPr algn="just"/>
            <a:r>
              <a:rPr lang="fr-FR" sz="1100" dirty="0">
                <a:solidFill>
                  <a:schemeClr val="bg1"/>
                </a:solidFill>
                <a:latin typeface="Arial" panose="020B0604020202020204" pitchFamily="34" charset="0"/>
                <a:ea typeface="Open Sans" panose="020B0606030504020204" pitchFamily="34" charset="0"/>
                <a:cs typeface="Arial" panose="020B0604020202020204" pitchFamily="34" charset="0"/>
              </a:rPr>
              <a:t>Dans le cadre de la Convention de partenariat avec l’Education Nationale, 250 lycées professionnels ont été interrogés sur les Résultats aux examens et Effectifs de rentrée de leurs sections Transport - Logistique (formations CAP à BTS) sur la période du 15 septembre au 15 octobre 2025.</a:t>
            </a:r>
          </a:p>
          <a:p>
            <a:pPr algn="just">
              <a:spcBef>
                <a:spcPts val="600"/>
              </a:spcBef>
            </a:pPr>
            <a:r>
              <a:rPr lang="fr-FR" sz="1100" dirty="0">
                <a:solidFill>
                  <a:schemeClr val="bg1"/>
                </a:solidFill>
                <a:latin typeface="Arial" panose="020B0604020202020204" pitchFamily="34" charset="0"/>
                <a:ea typeface="Open Sans" panose="020B0606030504020204" pitchFamily="34" charset="0"/>
                <a:cs typeface="Arial" panose="020B0604020202020204" pitchFamily="34" charset="0"/>
              </a:rPr>
              <a:t>78 % des Directeurs Délégués aux Formations Professionnelles et Technologiques (DDFPT), destinataires de cette enquête en ligne, ont donné suite à celle-ci et nous ont permis ainsi de dégager une première tendance de la rentrée et des examens 2025 sur un périmètre constant d’établissements répondant à l’enquête par rapport à 2024.</a:t>
            </a:r>
          </a:p>
          <a:p>
            <a:pPr algn="just">
              <a:spcBef>
                <a:spcPts val="600"/>
              </a:spcBef>
            </a:pPr>
            <a:r>
              <a:rPr lang="fr-FR" sz="1100" dirty="0">
                <a:solidFill>
                  <a:schemeClr val="bg1"/>
                </a:solidFill>
                <a:latin typeface="Arial" panose="020B0604020202020204" pitchFamily="34" charset="0"/>
                <a:ea typeface="Open Sans" panose="020B0606030504020204" pitchFamily="34" charset="0"/>
                <a:cs typeface="Arial" panose="020B0604020202020204" pitchFamily="34" charset="0"/>
              </a:rPr>
              <a:t>Afin d’établir une estimation</a:t>
            </a:r>
            <a:r>
              <a:rPr lang="fr-FR" sz="1100" baseline="30000" dirty="0">
                <a:solidFill>
                  <a:schemeClr val="bg1"/>
                </a:solidFill>
                <a:latin typeface="Arial" panose="020B0604020202020204" pitchFamily="34" charset="0"/>
                <a:ea typeface="Open Sans" panose="020B0606030504020204" pitchFamily="34" charset="0"/>
                <a:cs typeface="Arial" panose="020B0604020202020204" pitchFamily="34" charset="0"/>
              </a:rPr>
              <a:t>(1)</a:t>
            </a:r>
            <a:r>
              <a:rPr lang="fr-FR" sz="1100" dirty="0">
                <a:solidFill>
                  <a:schemeClr val="bg1"/>
                </a:solidFill>
                <a:latin typeface="Arial" panose="020B0604020202020204" pitchFamily="34" charset="0"/>
                <a:ea typeface="Open Sans" panose="020B0606030504020204" pitchFamily="34" charset="0"/>
                <a:cs typeface="Arial" panose="020B0604020202020204" pitchFamily="34" charset="0"/>
              </a:rPr>
              <a:t> des effectifs prévus pour les diplômes Transport Logistique en 2025, nous avons appliqué cette tendance aux derniers effectifs disponibles dans la base Orion</a:t>
            </a:r>
            <a:r>
              <a:rPr lang="fr-FR" sz="1100" baseline="30000" dirty="0">
                <a:solidFill>
                  <a:schemeClr val="bg1"/>
                </a:solidFill>
                <a:latin typeface="Arial" panose="020B0604020202020204" pitchFamily="34" charset="0"/>
                <a:ea typeface="Open Sans" panose="020B0606030504020204" pitchFamily="34" charset="0"/>
                <a:cs typeface="Arial" panose="020B0604020202020204" pitchFamily="34" charset="0"/>
              </a:rPr>
              <a:t>(2)</a:t>
            </a:r>
            <a:r>
              <a:rPr lang="fr-FR" sz="1100" dirty="0">
                <a:solidFill>
                  <a:schemeClr val="bg1"/>
                </a:solidFill>
                <a:latin typeface="Arial" panose="020B0604020202020204" pitchFamily="34" charset="0"/>
                <a:ea typeface="Open Sans" panose="020B0606030504020204" pitchFamily="34" charset="0"/>
                <a:cs typeface="Arial" panose="020B0604020202020204" pitchFamily="34" charset="0"/>
              </a:rPr>
              <a:t> (à savoir ceux de 2024).</a:t>
            </a:r>
          </a:p>
          <a:p>
            <a:pPr algn="just">
              <a:spcBef>
                <a:spcPts val="600"/>
              </a:spcBef>
            </a:pPr>
            <a:r>
              <a:rPr lang="fr-FR" sz="1100" dirty="0">
                <a:solidFill>
                  <a:schemeClr val="bg1"/>
                </a:solidFill>
                <a:latin typeface="Arial" panose="020B0604020202020204" pitchFamily="34" charset="0"/>
                <a:ea typeface="Open Sans" panose="020B0606030504020204" pitchFamily="34" charset="0"/>
                <a:cs typeface="Arial" panose="020B0604020202020204" pitchFamily="34" charset="0"/>
              </a:rPr>
              <a:t>Nous remercions les DDFPT pour leur contribution à cette étude.</a:t>
            </a:r>
          </a:p>
          <a:p>
            <a:pPr algn="just">
              <a:spcBef>
                <a:spcPts val="300"/>
              </a:spcBef>
            </a:pPr>
            <a:endParaRPr lang="fr-FR" sz="1200" dirty="0">
              <a:solidFill>
                <a:schemeClr val="bg1"/>
              </a:solidFill>
              <a:latin typeface="Arial" panose="020B0604020202020204" pitchFamily="34" charset="0"/>
              <a:ea typeface="Open Sans" panose="020B0606030504020204" pitchFamily="34" charset="0"/>
              <a:cs typeface="Arial" panose="020B0604020202020204" pitchFamily="34" charset="0"/>
            </a:endParaRPr>
          </a:p>
          <a:p>
            <a:pPr algn="just">
              <a:spcBef>
                <a:spcPts val="300"/>
              </a:spcBef>
              <a:tabLst>
                <a:tab pos="182563" algn="l"/>
                <a:tab pos="266700" algn="l"/>
              </a:tabLst>
            </a:pPr>
            <a:r>
              <a:rPr lang="fr-FR" sz="1000" i="1" dirty="0">
                <a:solidFill>
                  <a:schemeClr val="bg1"/>
                </a:solidFill>
                <a:latin typeface="Arial" panose="020B0604020202020204" pitchFamily="34" charset="0"/>
                <a:ea typeface="Open Sans" panose="020B0606030504020204" pitchFamily="34" charset="0"/>
                <a:cs typeface="Arial" panose="020B0604020202020204" pitchFamily="34" charset="0"/>
              </a:rPr>
              <a:t>(1) : Estimation des effectifs 2025 (calculée à partir des premières tendances d’évolution dégagées sur </a:t>
            </a:r>
            <a:br>
              <a:rPr lang="fr-FR" sz="1000" i="1" dirty="0">
                <a:solidFill>
                  <a:schemeClr val="bg1"/>
                </a:solidFill>
                <a:latin typeface="Arial" panose="020B0604020202020204" pitchFamily="34" charset="0"/>
                <a:ea typeface="Open Sans" panose="020B0606030504020204" pitchFamily="34" charset="0"/>
                <a:cs typeface="Arial" panose="020B0604020202020204" pitchFamily="34" charset="0"/>
              </a:rPr>
            </a:br>
            <a:r>
              <a:rPr lang="fr-FR" sz="1000" i="1" dirty="0">
                <a:solidFill>
                  <a:schemeClr val="bg1"/>
                </a:solidFill>
                <a:latin typeface="Arial" panose="020B0604020202020204" pitchFamily="34" charset="0"/>
                <a:ea typeface="Open Sans" panose="020B0606030504020204" pitchFamily="34" charset="0"/>
                <a:cs typeface="Arial" panose="020B0604020202020204" pitchFamily="34" charset="0"/>
              </a:rPr>
              <a:t>		l’enquête réalisée par l’AFT auprès des LP) et appliquée aux effectifs exhaustifs 2024 issus de la  </a:t>
            </a:r>
            <a:br>
              <a:rPr lang="fr-FR" sz="1000" i="1" dirty="0">
                <a:solidFill>
                  <a:schemeClr val="bg1"/>
                </a:solidFill>
                <a:latin typeface="Arial" panose="020B0604020202020204" pitchFamily="34" charset="0"/>
                <a:ea typeface="Open Sans" panose="020B0606030504020204" pitchFamily="34" charset="0"/>
                <a:cs typeface="Arial" panose="020B0604020202020204" pitchFamily="34" charset="0"/>
              </a:rPr>
            </a:br>
            <a:r>
              <a:rPr lang="fr-FR" sz="1000" i="1" dirty="0">
                <a:solidFill>
                  <a:schemeClr val="bg1"/>
                </a:solidFill>
                <a:latin typeface="Arial" panose="020B0604020202020204" pitchFamily="34" charset="0"/>
                <a:ea typeface="Open Sans" panose="020B0606030504020204" pitchFamily="34" charset="0"/>
                <a:cs typeface="Arial" panose="020B0604020202020204" pitchFamily="34" charset="0"/>
              </a:rPr>
              <a:t>		base Orion (</a:t>
            </a:r>
            <a:r>
              <a:rPr lang="fr-FR" sz="1000" i="1" u="sng" dirty="0">
                <a:solidFill>
                  <a:schemeClr val="bg1"/>
                </a:solidFill>
                <a:latin typeface="Arial" panose="020B0604020202020204" pitchFamily="34" charset="0"/>
                <a:ea typeface="Open Sans" panose="020B0606030504020204" pitchFamily="34" charset="0"/>
                <a:cs typeface="Arial" panose="020B0604020202020204" pitchFamily="34" charset="0"/>
              </a:rPr>
              <a:t>Source</a:t>
            </a:r>
            <a:r>
              <a:rPr lang="fr-FR" sz="1000" i="1" dirty="0">
                <a:solidFill>
                  <a:schemeClr val="bg1"/>
                </a:solidFill>
                <a:latin typeface="Arial" panose="020B0604020202020204" pitchFamily="34" charset="0"/>
                <a:ea typeface="Open Sans" panose="020B0606030504020204" pitchFamily="34" charset="0"/>
                <a:cs typeface="Arial" panose="020B0604020202020204" pitchFamily="34" charset="0"/>
              </a:rPr>
              <a:t> : https://orion.inserjeunes.beta.gouv.fr/)</a:t>
            </a:r>
          </a:p>
          <a:p>
            <a:pPr algn="just">
              <a:spcBef>
                <a:spcPts val="300"/>
              </a:spcBef>
              <a:tabLst>
                <a:tab pos="182563" algn="l"/>
                <a:tab pos="266700" algn="l"/>
              </a:tabLst>
            </a:pPr>
            <a:r>
              <a:rPr lang="fr-FR" sz="1000" i="1" dirty="0">
                <a:solidFill>
                  <a:schemeClr val="bg1"/>
                </a:solidFill>
                <a:latin typeface="Arial" panose="020B0604020202020204" pitchFamily="34" charset="0"/>
                <a:ea typeface="Open Sans" panose="020B0606030504020204" pitchFamily="34" charset="0"/>
                <a:cs typeface="Arial" panose="020B0604020202020204" pitchFamily="34" charset="0"/>
              </a:rPr>
              <a:t>(2) :	Orion est un service numérique qui a vocation à centraliser des données éducatives</a:t>
            </a:r>
            <a:r>
              <a:rPr lang="fr-FR" sz="1050" i="1" dirty="0">
                <a:solidFill>
                  <a:schemeClr val="bg1"/>
                </a:solidFill>
                <a:latin typeface="Arial" panose="020B0604020202020204" pitchFamily="34" charset="0"/>
                <a:ea typeface="Open Sans" panose="020B0606030504020204" pitchFamily="34" charset="0"/>
                <a:cs typeface="Arial" panose="020B0604020202020204" pitchFamily="34" charset="0"/>
              </a:rPr>
              <a:t>.</a:t>
            </a:r>
            <a:endParaRPr lang="fr-FR" sz="1050" dirty="0"/>
          </a:p>
          <a:p>
            <a:pPr marL="228600" indent="-228600" algn="just">
              <a:spcBef>
                <a:spcPts val="300"/>
              </a:spcBef>
              <a:buAutoNum type="arabicParenBoth"/>
              <a:tabLst>
                <a:tab pos="266700" algn="l"/>
              </a:tabLst>
            </a:pPr>
            <a:endParaRPr lang="fr-FR" sz="1050" i="1"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4F0BA57D-2CB1-BD44-660D-D7775075E6D1}"/>
              </a:ext>
            </a:extLst>
          </p:cNvPr>
          <p:cNvSpPr txBox="1"/>
          <p:nvPr/>
        </p:nvSpPr>
        <p:spPr>
          <a:xfrm>
            <a:off x="0" y="275572"/>
            <a:ext cx="6858000" cy="984885"/>
          </a:xfrm>
          <a:prstGeom prst="rect">
            <a:avLst/>
          </a:prstGeom>
          <a:solidFill>
            <a:srgbClr val="006CA5"/>
          </a:solidFill>
        </p:spPr>
        <p:txBody>
          <a:bodyPr wrap="square" rtlCol="0">
            <a:spAutoFit/>
          </a:bodyPr>
          <a:lstStyle/>
          <a:p>
            <a:r>
              <a:rPr lang="fr-FR" sz="2400" b="1" dirty="0">
                <a:solidFill>
                  <a:srgbClr val="FFFFFF"/>
                </a:solidFill>
              </a:rPr>
              <a:t>Tendances des Résultats et Effectifs de rentrée </a:t>
            </a:r>
          </a:p>
          <a:p>
            <a:r>
              <a:rPr lang="fr-FR" sz="1600" i="1" dirty="0">
                <a:solidFill>
                  <a:srgbClr val="FFFFFF"/>
                </a:solidFill>
              </a:rPr>
              <a:t>des Formations Transport-Logistique au sein des LP Education Nationale</a:t>
            </a:r>
          </a:p>
          <a:p>
            <a:endParaRPr lang="fr-FR" i="1" dirty="0">
              <a:solidFill>
                <a:srgbClr val="FFFFFF"/>
              </a:solidFill>
            </a:endParaRPr>
          </a:p>
        </p:txBody>
      </p:sp>
    </p:spTree>
    <p:extLst>
      <p:ext uri="{BB962C8B-B14F-4D97-AF65-F5344CB8AC3E}">
        <p14:creationId xmlns:p14="http://schemas.microsoft.com/office/powerpoint/2010/main" val="2282126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descr="Une image contenant texte, Police, logo, Graphique&#10;&#10;Description générée automatiquement">
            <a:extLst>
              <a:ext uri="{FF2B5EF4-FFF2-40B4-BE49-F238E27FC236}">
                <a16:creationId xmlns:a16="http://schemas.microsoft.com/office/drawing/2014/main" id="{1032C062-70A5-3F08-1626-0EEEDCA85FC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33763" y="9334870"/>
            <a:ext cx="1395984" cy="410370"/>
          </a:xfrm>
          <a:prstGeom prst="rect">
            <a:avLst/>
          </a:prstGeom>
        </p:spPr>
      </p:pic>
      <p:sp>
        <p:nvSpPr>
          <p:cNvPr id="21" name="ZoneTexte 20">
            <a:extLst>
              <a:ext uri="{FF2B5EF4-FFF2-40B4-BE49-F238E27FC236}">
                <a16:creationId xmlns:a16="http://schemas.microsoft.com/office/drawing/2014/main" id="{C564D2A7-A8DF-3039-601B-B5BE5BBFD80C}"/>
              </a:ext>
            </a:extLst>
          </p:cNvPr>
          <p:cNvSpPr txBox="1">
            <a:spLocks noGrp="1" noRot="1" noMove="1" noResize="1" noEditPoints="1" noAdjustHandles="1" noChangeArrowheads="1" noChangeShapeType="1"/>
          </p:cNvSpPr>
          <p:nvPr/>
        </p:nvSpPr>
        <p:spPr>
          <a:xfrm>
            <a:off x="3382386" y="9420595"/>
            <a:ext cx="46613" cy="276999"/>
          </a:xfrm>
          <a:prstGeom prst="rect">
            <a:avLst/>
          </a:prstGeom>
          <a:noFill/>
        </p:spPr>
        <p:txBody>
          <a:bodyPr wrap="square" rtlCol="0">
            <a:spAutoFit/>
          </a:bodyPr>
          <a:lstStyle/>
          <a:p>
            <a:r>
              <a:rPr lang="fr-FR" sz="1200" b="1" dirty="0">
                <a:solidFill>
                  <a:srgbClr val="29235C"/>
                </a:solidFill>
                <a:latin typeface="Open Sans" panose="020B0606030504020204" pitchFamily="34" charset="0"/>
                <a:ea typeface="Open Sans" panose="020B0606030504020204" pitchFamily="34" charset="0"/>
                <a:cs typeface="Open Sans" panose="020B0606030504020204" pitchFamily="34" charset="0"/>
              </a:rPr>
              <a:t>9</a:t>
            </a:r>
            <a:endParaRPr lang="fr-FR" sz="1200" dirty="0">
              <a:solidFill>
                <a:srgbClr val="29235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ZoneTexte 22">
            <a:extLst>
              <a:ext uri="{FF2B5EF4-FFF2-40B4-BE49-F238E27FC236}">
                <a16:creationId xmlns:a16="http://schemas.microsoft.com/office/drawing/2014/main" id="{6D50A30F-79F9-9561-BD06-381547F44416}"/>
              </a:ext>
            </a:extLst>
          </p:cNvPr>
          <p:cNvSpPr txBox="1"/>
          <p:nvPr/>
        </p:nvSpPr>
        <p:spPr>
          <a:xfrm>
            <a:off x="5381237" y="9420594"/>
            <a:ext cx="1143000" cy="230832"/>
          </a:xfrm>
          <a:prstGeom prst="rect">
            <a:avLst/>
          </a:prstGeom>
          <a:noFill/>
        </p:spPr>
        <p:txBody>
          <a:bodyPr wrap="square">
            <a:spAutoFit/>
          </a:bodyPr>
          <a:lstStyle/>
          <a:p>
            <a:r>
              <a:rPr lang="fr-FR" sz="900" dirty="0">
                <a:solidFill>
                  <a:srgbClr val="29235C"/>
                </a:solidFill>
                <a:latin typeface="Open Sans" panose="020B0606030504020204" pitchFamily="34" charset="0"/>
                <a:ea typeface="Open Sans" panose="020B0606030504020204" pitchFamily="34" charset="0"/>
                <a:cs typeface="Open Sans" panose="020B0606030504020204" pitchFamily="34" charset="0"/>
              </a:rPr>
              <a:t>Janvier 2026</a:t>
            </a:r>
            <a:endParaRPr lang="fr-FR" sz="900" dirty="0"/>
          </a:p>
        </p:txBody>
      </p:sp>
      <p:grpSp>
        <p:nvGrpSpPr>
          <p:cNvPr id="57" name="Groupe 56">
            <a:extLst>
              <a:ext uri="{FF2B5EF4-FFF2-40B4-BE49-F238E27FC236}">
                <a16:creationId xmlns:a16="http://schemas.microsoft.com/office/drawing/2014/main" id="{18EEE39E-C5D3-5D21-E493-3DD925856230}"/>
              </a:ext>
            </a:extLst>
          </p:cNvPr>
          <p:cNvGrpSpPr/>
          <p:nvPr/>
        </p:nvGrpSpPr>
        <p:grpSpPr>
          <a:xfrm>
            <a:off x="423110" y="423684"/>
            <a:ext cx="6011780" cy="643238"/>
            <a:chOff x="423110" y="159392"/>
            <a:chExt cx="6011780" cy="643238"/>
          </a:xfrm>
          <a:solidFill>
            <a:srgbClr val="36A9E1"/>
          </a:solidFill>
        </p:grpSpPr>
        <p:sp>
          <p:nvSpPr>
            <p:cNvPr id="58" name="Rectangle : coins arrondis 57">
              <a:extLst>
                <a:ext uri="{FF2B5EF4-FFF2-40B4-BE49-F238E27FC236}">
                  <a16:creationId xmlns:a16="http://schemas.microsoft.com/office/drawing/2014/main" id="{556CFD3A-7524-0539-6AA2-4A71AC98941B}"/>
                </a:ext>
              </a:extLst>
            </p:cNvPr>
            <p:cNvSpPr/>
            <p:nvPr/>
          </p:nvSpPr>
          <p:spPr>
            <a:xfrm>
              <a:off x="859590" y="180974"/>
              <a:ext cx="5575300" cy="600075"/>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9" name="Ellipse 58">
              <a:extLst>
                <a:ext uri="{FF2B5EF4-FFF2-40B4-BE49-F238E27FC236}">
                  <a16:creationId xmlns:a16="http://schemas.microsoft.com/office/drawing/2014/main" id="{758A41C3-3E4F-1C13-9F65-136322875B33}"/>
                </a:ext>
              </a:extLst>
            </p:cNvPr>
            <p:cNvSpPr/>
            <p:nvPr/>
          </p:nvSpPr>
          <p:spPr>
            <a:xfrm rot="20263286">
              <a:off x="423110" y="159392"/>
              <a:ext cx="872961" cy="643238"/>
            </a:xfrm>
            <a:prstGeom prst="ellipse">
              <a:avLst/>
            </a:prstGeom>
            <a:grp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ZoneTexte 59">
              <a:extLst>
                <a:ext uri="{FF2B5EF4-FFF2-40B4-BE49-F238E27FC236}">
                  <a16:creationId xmlns:a16="http://schemas.microsoft.com/office/drawing/2014/main" id="{03CC946B-1F1D-C0B4-797B-61680FC28A45}"/>
                </a:ext>
              </a:extLst>
            </p:cNvPr>
            <p:cNvSpPr txBox="1"/>
            <p:nvPr/>
          </p:nvSpPr>
          <p:spPr>
            <a:xfrm>
              <a:off x="670612" y="250177"/>
              <a:ext cx="290400" cy="461665"/>
            </a:xfrm>
            <a:prstGeom prst="rect">
              <a:avLst/>
            </a:prstGeom>
            <a:grpFill/>
          </p:spPr>
          <p:txBody>
            <a:bodyPr wrap="square" rtlCol="0">
              <a:spAutoFit/>
            </a:bodyPr>
            <a:lstStyle/>
            <a:p>
              <a:r>
                <a:rPr lang="fr-FR"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7</a:t>
              </a:r>
              <a:endParaRPr lang="fr-FR" sz="2000" dirty="0">
                <a:solidFill>
                  <a:srgbClr val="29235C"/>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62" name="ZoneTexte 61">
            <a:extLst>
              <a:ext uri="{FF2B5EF4-FFF2-40B4-BE49-F238E27FC236}">
                <a16:creationId xmlns:a16="http://schemas.microsoft.com/office/drawing/2014/main" id="{4F40D958-B75D-2BD4-8523-5CB6DBF18CFB}"/>
              </a:ext>
            </a:extLst>
          </p:cNvPr>
          <p:cNvSpPr txBox="1"/>
          <p:nvPr/>
        </p:nvSpPr>
        <p:spPr>
          <a:xfrm>
            <a:off x="1341967" y="577918"/>
            <a:ext cx="4995287" cy="307777"/>
          </a:xfrm>
          <a:prstGeom prst="rect">
            <a:avLst/>
          </a:prstGeom>
          <a:noFill/>
        </p:spPr>
        <p:txBody>
          <a:bodyPr wrap="square">
            <a:spAutoFit/>
          </a:bodyPr>
          <a:lstStyle/>
          <a:p>
            <a:r>
              <a:rPr lang="fr-FR"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Des flux d’entrée en « Logistique » en baisse</a:t>
            </a:r>
          </a:p>
        </p:txBody>
      </p:sp>
      <p:sp>
        <p:nvSpPr>
          <p:cNvPr id="63" name="ZoneTexte 62">
            <a:extLst>
              <a:ext uri="{FF2B5EF4-FFF2-40B4-BE49-F238E27FC236}">
                <a16:creationId xmlns:a16="http://schemas.microsoft.com/office/drawing/2014/main" id="{FECEFF0F-3FFD-227E-8EAE-654905884B62}"/>
              </a:ext>
            </a:extLst>
          </p:cNvPr>
          <p:cNvSpPr txBox="1"/>
          <p:nvPr/>
        </p:nvSpPr>
        <p:spPr>
          <a:xfrm>
            <a:off x="333763" y="1256080"/>
            <a:ext cx="6101127" cy="1692771"/>
          </a:xfrm>
          <a:prstGeom prst="rect">
            <a:avLst/>
          </a:prstGeom>
          <a:noFill/>
          <a:ln>
            <a:noFill/>
          </a:ln>
        </p:spPr>
        <p:txBody>
          <a:bodyPr wrap="square" rtlCol="0">
            <a:spAutoFit/>
          </a:bodyPr>
          <a:lstStyle/>
          <a:p>
            <a:pPr algn="just">
              <a:spcBef>
                <a:spcPts val="300"/>
              </a:spcBef>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À la rentrée 2025, les effectifs des formations en logistique présentent des évolutions contrastées : on observe une augmentation pour le CAP Opérateur/Opératrice Logistique </a:t>
            </a:r>
            <a:b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b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(+ 1,3%), tandis qu’une légère diminution est constatée pour le BAC Pro. Logistique (- 1,7 %). </a:t>
            </a:r>
          </a:p>
          <a:p>
            <a:pPr algn="just">
              <a:spcBef>
                <a:spcPts val="300"/>
              </a:spcBef>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Il convient de souligner que ce dernier représente 65 % des effectifs totaux du secteur logistique.</a:t>
            </a:r>
          </a:p>
          <a:p>
            <a:pPr algn="just">
              <a:spcBef>
                <a:spcPts val="300"/>
              </a:spcBef>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Selon les données de la plateforme Orion, 4 529 jeunes étaient inscrits en première année de formation Exploitation Transport en 2024. Sur la base de ces tendances, les effectifs en première année à la rentrée 2025 pourraient être estimés à environ 4 499 jeunes, traduisant une stabilité relative des inscriptions dans cette formation.</a:t>
            </a:r>
          </a:p>
        </p:txBody>
      </p:sp>
      <p:sp>
        <p:nvSpPr>
          <p:cNvPr id="64" name="Rectangle : coins arrondis 63">
            <a:extLst>
              <a:ext uri="{FF2B5EF4-FFF2-40B4-BE49-F238E27FC236}">
                <a16:creationId xmlns:a16="http://schemas.microsoft.com/office/drawing/2014/main" id="{2450FAE8-2AB9-E243-7769-E599C05C0764}"/>
              </a:ext>
            </a:extLst>
          </p:cNvPr>
          <p:cNvSpPr/>
          <p:nvPr/>
        </p:nvSpPr>
        <p:spPr>
          <a:xfrm>
            <a:off x="366979" y="2967090"/>
            <a:ext cx="6101126" cy="3074061"/>
          </a:xfrm>
          <a:prstGeom prst="roundRect">
            <a:avLst/>
          </a:prstGeom>
          <a:solidFill>
            <a:srgbClr val="36A9E1">
              <a:alpha val="121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E4EF0462-4A33-DF24-4152-7F10384AF302}"/>
              </a:ext>
            </a:extLst>
          </p:cNvPr>
          <p:cNvSpPr txBox="1"/>
          <p:nvPr/>
        </p:nvSpPr>
        <p:spPr>
          <a:xfrm>
            <a:off x="670612" y="2988953"/>
            <a:ext cx="4962069" cy="246221"/>
          </a:xfrm>
          <a:prstGeom prst="rect">
            <a:avLst/>
          </a:prstGeom>
          <a:noFill/>
        </p:spPr>
        <p:txBody>
          <a:bodyPr wrap="square" rtlCol="0">
            <a:spAutoFit/>
          </a:bodyPr>
          <a:lstStyle/>
          <a:p>
            <a:pPr algn="just"/>
            <a:r>
              <a:rPr lang="fr-FR" sz="1000" u="sng"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Effectifs de rentrée sur les diplômes de la Logistique</a:t>
            </a:r>
            <a:r>
              <a:rPr lang="fr-FR" sz="10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 :</a:t>
            </a:r>
          </a:p>
        </p:txBody>
      </p:sp>
      <p:grpSp>
        <p:nvGrpSpPr>
          <p:cNvPr id="68" name="Groupe 67">
            <a:extLst>
              <a:ext uri="{FF2B5EF4-FFF2-40B4-BE49-F238E27FC236}">
                <a16:creationId xmlns:a16="http://schemas.microsoft.com/office/drawing/2014/main" id="{ED0D96FD-B3AB-06BC-4980-D60F2314ECF6}"/>
              </a:ext>
            </a:extLst>
          </p:cNvPr>
          <p:cNvGrpSpPr/>
          <p:nvPr/>
        </p:nvGrpSpPr>
        <p:grpSpPr>
          <a:xfrm>
            <a:off x="635882" y="3394517"/>
            <a:ext cx="5316855" cy="576932"/>
            <a:chOff x="466725" y="3428845"/>
            <a:chExt cx="5316855" cy="576932"/>
          </a:xfrm>
        </p:grpSpPr>
        <p:sp>
          <p:nvSpPr>
            <p:cNvPr id="69" name="Rectangle 68">
              <a:extLst>
                <a:ext uri="{FF2B5EF4-FFF2-40B4-BE49-F238E27FC236}">
                  <a16:creationId xmlns:a16="http://schemas.microsoft.com/office/drawing/2014/main" id="{0C8B3199-FD47-20C5-7414-287AF3A87F9D}"/>
                </a:ext>
              </a:extLst>
            </p:cNvPr>
            <p:cNvSpPr/>
            <p:nvPr/>
          </p:nvSpPr>
          <p:spPr>
            <a:xfrm>
              <a:off x="466725" y="3428845"/>
              <a:ext cx="1476375" cy="561692"/>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Rectangle 69">
              <a:extLst>
                <a:ext uri="{FF2B5EF4-FFF2-40B4-BE49-F238E27FC236}">
                  <a16:creationId xmlns:a16="http://schemas.microsoft.com/office/drawing/2014/main" id="{E752276E-E7B5-AAE7-0701-037EBD06488C}"/>
                </a:ext>
              </a:extLst>
            </p:cNvPr>
            <p:cNvSpPr/>
            <p:nvPr/>
          </p:nvSpPr>
          <p:spPr>
            <a:xfrm>
              <a:off x="2324384" y="3436465"/>
              <a:ext cx="856966" cy="561692"/>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Rectangle 70">
              <a:extLst>
                <a:ext uri="{FF2B5EF4-FFF2-40B4-BE49-F238E27FC236}">
                  <a16:creationId xmlns:a16="http://schemas.microsoft.com/office/drawing/2014/main" id="{847DCD5F-E9BE-03F9-B662-11807C0C3700}"/>
                </a:ext>
              </a:extLst>
            </p:cNvPr>
            <p:cNvSpPr/>
            <p:nvPr/>
          </p:nvSpPr>
          <p:spPr>
            <a:xfrm>
              <a:off x="4055745" y="3444085"/>
              <a:ext cx="1651635" cy="561692"/>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ZoneTexte 71">
              <a:extLst>
                <a:ext uri="{FF2B5EF4-FFF2-40B4-BE49-F238E27FC236}">
                  <a16:creationId xmlns:a16="http://schemas.microsoft.com/office/drawing/2014/main" id="{645E53AD-5544-DC1A-2FB8-38D30AF113CC}"/>
                </a:ext>
              </a:extLst>
            </p:cNvPr>
            <p:cNvSpPr txBox="1"/>
            <p:nvPr/>
          </p:nvSpPr>
          <p:spPr>
            <a:xfrm>
              <a:off x="466725" y="3428845"/>
              <a:ext cx="1533525" cy="561692"/>
            </a:xfrm>
            <a:prstGeom prst="rect">
              <a:avLst/>
            </a:prstGeom>
            <a:noFill/>
          </p:spPr>
          <p:txBody>
            <a:bodyPr wrap="square" rtlCol="0">
              <a:spAutoFit/>
            </a:bodyPr>
            <a:lstStyle/>
            <a:p>
              <a:r>
                <a:rPr lang="fr-FR" sz="1000" dirty="0">
                  <a:solidFill>
                    <a:schemeClr val="bg1"/>
                  </a:solidFill>
                  <a:latin typeface="Arial" panose="020B0604020202020204" pitchFamily="34" charset="0"/>
                  <a:cs typeface="Arial" panose="020B0604020202020204" pitchFamily="34" charset="0"/>
                </a:rPr>
                <a:t>Répartition des effectifs de 1</a:t>
              </a:r>
              <a:r>
                <a:rPr lang="fr-FR" sz="1000" baseline="30000" dirty="0">
                  <a:solidFill>
                    <a:schemeClr val="bg1"/>
                  </a:solidFill>
                  <a:latin typeface="Arial" panose="020B0604020202020204" pitchFamily="34" charset="0"/>
                  <a:cs typeface="Arial" panose="020B0604020202020204" pitchFamily="34" charset="0"/>
                </a:rPr>
                <a:t>ère</a:t>
              </a:r>
              <a:r>
                <a:rPr lang="fr-FR" sz="1000" dirty="0">
                  <a:solidFill>
                    <a:schemeClr val="bg1"/>
                  </a:solidFill>
                  <a:latin typeface="Arial" panose="020B0604020202020204" pitchFamily="34" charset="0"/>
                  <a:cs typeface="Arial" panose="020B0604020202020204" pitchFamily="34" charset="0"/>
                </a:rPr>
                <a:t> année en 2024</a:t>
              </a:r>
            </a:p>
            <a:p>
              <a:pPr algn="r">
                <a:spcBef>
                  <a:spcPts val="300"/>
                </a:spcBef>
              </a:pPr>
              <a:r>
                <a:rPr lang="fr-FR" sz="800" i="1" dirty="0">
                  <a:solidFill>
                    <a:schemeClr val="bg1"/>
                  </a:solidFill>
                  <a:latin typeface="Arial" panose="020B0604020202020204" pitchFamily="34" charset="0"/>
                  <a:cs typeface="Arial" panose="020B0604020202020204" pitchFamily="34" charset="0"/>
                </a:rPr>
                <a:t>(Source : Orion)</a:t>
              </a:r>
            </a:p>
          </p:txBody>
        </p:sp>
        <p:sp>
          <p:nvSpPr>
            <p:cNvPr id="73" name="ZoneTexte 72">
              <a:extLst>
                <a:ext uri="{FF2B5EF4-FFF2-40B4-BE49-F238E27FC236}">
                  <a16:creationId xmlns:a16="http://schemas.microsoft.com/office/drawing/2014/main" id="{21EFD25D-94B7-C7DF-B8A9-57DE2B5418D2}"/>
                </a:ext>
              </a:extLst>
            </p:cNvPr>
            <p:cNvSpPr txBox="1"/>
            <p:nvPr/>
          </p:nvSpPr>
          <p:spPr>
            <a:xfrm>
              <a:off x="2187223" y="3511902"/>
              <a:ext cx="1153253" cy="400110"/>
            </a:xfrm>
            <a:prstGeom prst="rect">
              <a:avLst/>
            </a:prstGeom>
            <a:noFill/>
          </p:spPr>
          <p:txBody>
            <a:bodyPr wrap="square" rtlCol="0">
              <a:spAutoFit/>
            </a:bodyPr>
            <a:lstStyle/>
            <a:p>
              <a:pPr algn="ctr"/>
              <a:r>
                <a:rPr lang="fr-FR" sz="1000" dirty="0">
                  <a:solidFill>
                    <a:schemeClr val="bg1"/>
                  </a:solidFill>
                  <a:latin typeface="Arial" panose="020B0604020202020204" pitchFamily="34" charset="0"/>
                  <a:cs typeface="Arial" panose="020B0604020202020204" pitchFamily="34" charset="0"/>
                </a:rPr>
                <a:t>Estimation </a:t>
              </a:r>
              <a:br>
                <a:rPr lang="fr-FR" sz="1000" dirty="0">
                  <a:solidFill>
                    <a:schemeClr val="bg1"/>
                  </a:solidFill>
                  <a:latin typeface="Arial" panose="020B0604020202020204" pitchFamily="34" charset="0"/>
                  <a:cs typeface="Arial" panose="020B0604020202020204" pitchFamily="34" charset="0"/>
                </a:rPr>
              </a:br>
              <a:r>
                <a:rPr lang="fr-FR" sz="1000" dirty="0">
                  <a:solidFill>
                    <a:schemeClr val="bg1"/>
                  </a:solidFill>
                  <a:latin typeface="Arial" panose="020B0604020202020204" pitchFamily="34" charset="0"/>
                  <a:cs typeface="Arial" panose="020B0604020202020204" pitchFamily="34" charset="0"/>
                </a:rPr>
                <a:t>2025</a:t>
              </a:r>
            </a:p>
          </p:txBody>
        </p:sp>
        <p:sp>
          <p:nvSpPr>
            <p:cNvPr id="74" name="ZoneTexte 73">
              <a:extLst>
                <a:ext uri="{FF2B5EF4-FFF2-40B4-BE49-F238E27FC236}">
                  <a16:creationId xmlns:a16="http://schemas.microsoft.com/office/drawing/2014/main" id="{BCF6A767-48BC-B0A4-DAC9-AB2C14E43E38}"/>
                </a:ext>
              </a:extLst>
            </p:cNvPr>
            <p:cNvSpPr txBox="1"/>
            <p:nvPr/>
          </p:nvSpPr>
          <p:spPr>
            <a:xfrm>
              <a:off x="4131945" y="3558385"/>
              <a:ext cx="1651635" cy="446276"/>
            </a:xfrm>
            <a:prstGeom prst="rect">
              <a:avLst/>
            </a:prstGeom>
            <a:noFill/>
          </p:spPr>
          <p:txBody>
            <a:bodyPr wrap="square" rtlCol="0">
              <a:spAutoFit/>
            </a:bodyPr>
            <a:lstStyle/>
            <a:p>
              <a:r>
                <a:rPr lang="fr-FR" sz="1000" dirty="0">
                  <a:solidFill>
                    <a:schemeClr val="bg1"/>
                  </a:solidFill>
                  <a:latin typeface="Arial" panose="020B0604020202020204" pitchFamily="34" charset="0"/>
                  <a:cs typeface="Arial" panose="020B0604020202020204" pitchFamily="34" charset="0"/>
                </a:rPr>
                <a:t>Evolution 2024 - 2025</a:t>
              </a:r>
            </a:p>
            <a:p>
              <a:pPr algn="r">
                <a:spcBef>
                  <a:spcPts val="600"/>
                </a:spcBef>
              </a:pPr>
              <a:r>
                <a:rPr lang="fr-FR" sz="800" i="1" dirty="0">
                  <a:solidFill>
                    <a:schemeClr val="bg1"/>
                  </a:solidFill>
                  <a:latin typeface="Arial" panose="020B0604020202020204" pitchFamily="34" charset="0"/>
                  <a:cs typeface="Arial" panose="020B0604020202020204" pitchFamily="34" charset="0"/>
                </a:rPr>
                <a:t>(Source : Enquête AFT)</a:t>
              </a:r>
            </a:p>
          </p:txBody>
        </p:sp>
      </p:grpSp>
      <p:pic>
        <p:nvPicPr>
          <p:cNvPr id="5" name="Image 4" descr="Une image contenant texte, capture d’écran, Bleu électrique, Police">
            <a:extLst>
              <a:ext uri="{FF2B5EF4-FFF2-40B4-BE49-F238E27FC236}">
                <a16:creationId xmlns:a16="http://schemas.microsoft.com/office/drawing/2014/main" id="{DBA6B1E8-D6C6-8449-63E4-2A9553836B4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67164" y="4115552"/>
            <a:ext cx="2728094" cy="1908003"/>
          </a:xfrm>
          <a:prstGeom prst="rect">
            <a:avLst/>
          </a:prstGeom>
        </p:spPr>
      </p:pic>
      <p:pic>
        <p:nvPicPr>
          <p:cNvPr id="7" name="Image 6" descr="Une image contenant texte, Police, capture d’écran, blanc&#10;&#10;Le contenu généré par l’IA peut être incorrect.">
            <a:extLst>
              <a:ext uri="{FF2B5EF4-FFF2-40B4-BE49-F238E27FC236}">
                <a16:creationId xmlns:a16="http://schemas.microsoft.com/office/drawing/2014/main" id="{C6FC99A9-2B69-2CB5-40D9-A06D5EAFECB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209319" y="4726724"/>
            <a:ext cx="1722922" cy="589128"/>
          </a:xfrm>
          <a:prstGeom prst="rect">
            <a:avLst/>
          </a:prstGeom>
        </p:spPr>
      </p:pic>
      <p:sp>
        <p:nvSpPr>
          <p:cNvPr id="9" name="Rectangle : coins arrondis 8">
            <a:extLst>
              <a:ext uri="{FF2B5EF4-FFF2-40B4-BE49-F238E27FC236}">
                <a16:creationId xmlns:a16="http://schemas.microsoft.com/office/drawing/2014/main" id="{BCB8EFD3-F674-05D3-2419-43B171D903B8}"/>
              </a:ext>
            </a:extLst>
          </p:cNvPr>
          <p:cNvSpPr/>
          <p:nvPr/>
        </p:nvSpPr>
        <p:spPr>
          <a:xfrm>
            <a:off x="364866" y="6224383"/>
            <a:ext cx="2929890" cy="2140683"/>
          </a:xfrm>
          <a:prstGeom prst="roundRect">
            <a:avLst/>
          </a:prstGeom>
          <a:solidFill>
            <a:srgbClr val="36A9E1">
              <a:alpha val="121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C01FEE96-4DB7-35EF-A3B8-287777663B6D}"/>
              </a:ext>
            </a:extLst>
          </p:cNvPr>
          <p:cNvSpPr txBox="1"/>
          <p:nvPr/>
        </p:nvSpPr>
        <p:spPr>
          <a:xfrm>
            <a:off x="446405" y="6307469"/>
            <a:ext cx="2770763" cy="400110"/>
          </a:xfrm>
          <a:prstGeom prst="rect">
            <a:avLst/>
          </a:prstGeom>
          <a:noFill/>
        </p:spPr>
        <p:txBody>
          <a:bodyPr wrap="square" rtlCol="0">
            <a:spAutoFit/>
          </a:bodyPr>
          <a:lstStyle/>
          <a:p>
            <a:r>
              <a:rPr lang="fr-FR" sz="1000" u="sng"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Part des apprentis au sein de l’Education Nationale en formation Logistique</a:t>
            </a:r>
            <a:r>
              <a:rPr lang="fr-FR" sz="10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 :</a:t>
            </a:r>
          </a:p>
        </p:txBody>
      </p:sp>
      <p:sp>
        <p:nvSpPr>
          <p:cNvPr id="11" name="ZoneTexte 10">
            <a:extLst>
              <a:ext uri="{FF2B5EF4-FFF2-40B4-BE49-F238E27FC236}">
                <a16:creationId xmlns:a16="http://schemas.microsoft.com/office/drawing/2014/main" id="{DBE3CB9D-73E5-BFB3-62C0-C50F729071FA}"/>
              </a:ext>
            </a:extLst>
          </p:cNvPr>
          <p:cNvSpPr txBox="1"/>
          <p:nvPr/>
        </p:nvSpPr>
        <p:spPr>
          <a:xfrm>
            <a:off x="3376295" y="6198664"/>
            <a:ext cx="3058591" cy="1485022"/>
          </a:xfrm>
          <a:prstGeom prst="rect">
            <a:avLst/>
          </a:prstGeom>
          <a:noFill/>
          <a:ln>
            <a:noFill/>
          </a:ln>
        </p:spPr>
        <p:txBody>
          <a:bodyPr wrap="square" rtlCol="0">
            <a:spAutoFit/>
          </a:bodyPr>
          <a:lstStyle/>
          <a:p>
            <a:pPr algn="just"/>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À la rentrée 2025, l’apprentissage concerne </a:t>
            </a:r>
            <a:b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b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3 % des effectifs en logistique au sein de l’Éducation nationale, un niveau stable par rapport à la rentrée 2024. </a:t>
            </a:r>
          </a:p>
          <a:p>
            <a:pPr algn="just">
              <a:spcBef>
                <a:spcPts val="300"/>
              </a:spcBef>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Cette modalité de formation est légèrement plus répandue dans le cadre du BAC Professionnel Logistique que pour le CAP Opérateur/Opératrice Logistique</a:t>
            </a:r>
          </a:p>
        </p:txBody>
      </p:sp>
      <p:sp>
        <p:nvSpPr>
          <p:cNvPr id="12" name="ZoneTexte 11">
            <a:extLst>
              <a:ext uri="{FF2B5EF4-FFF2-40B4-BE49-F238E27FC236}">
                <a16:creationId xmlns:a16="http://schemas.microsoft.com/office/drawing/2014/main" id="{BB6D7EB1-5837-59B2-FB12-F94E00065B77}"/>
              </a:ext>
            </a:extLst>
          </p:cNvPr>
          <p:cNvSpPr txBox="1"/>
          <p:nvPr/>
        </p:nvSpPr>
        <p:spPr>
          <a:xfrm>
            <a:off x="3376295" y="8172035"/>
            <a:ext cx="3058591" cy="600164"/>
          </a:xfrm>
          <a:prstGeom prst="rect">
            <a:avLst/>
          </a:prstGeom>
          <a:noFill/>
          <a:ln>
            <a:noFill/>
          </a:ln>
        </p:spPr>
        <p:txBody>
          <a:bodyPr wrap="square" rtlCol="0">
            <a:spAutoFit/>
          </a:bodyPr>
          <a:lstStyle/>
          <a:p>
            <a:pPr algn="just"/>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plus élevée sur le BAC Pro Logistique (22 %) que sur le CAP Opérateur/Opératrice Logistique (16 %).</a:t>
            </a:r>
          </a:p>
        </p:txBody>
      </p:sp>
      <p:pic>
        <p:nvPicPr>
          <p:cNvPr id="13" name="Image 12">
            <a:extLst>
              <a:ext uri="{FF2B5EF4-FFF2-40B4-BE49-F238E27FC236}">
                <a16:creationId xmlns:a16="http://schemas.microsoft.com/office/drawing/2014/main" id="{A45E1EC2-F30D-2CA6-6CE5-79670AEEC49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10502" y="7615457"/>
            <a:ext cx="777307" cy="701101"/>
          </a:xfrm>
          <a:prstGeom prst="rect">
            <a:avLst/>
          </a:prstGeom>
        </p:spPr>
      </p:pic>
      <p:sp>
        <p:nvSpPr>
          <p:cNvPr id="14" name="ZoneTexte 13">
            <a:extLst>
              <a:ext uri="{FF2B5EF4-FFF2-40B4-BE49-F238E27FC236}">
                <a16:creationId xmlns:a16="http://schemas.microsoft.com/office/drawing/2014/main" id="{3DCAC8C6-8530-0EFE-5C92-B1471FA0C316}"/>
              </a:ext>
            </a:extLst>
          </p:cNvPr>
          <p:cNvSpPr txBox="1"/>
          <p:nvPr/>
        </p:nvSpPr>
        <p:spPr>
          <a:xfrm>
            <a:off x="3981450" y="7664458"/>
            <a:ext cx="2453436" cy="938719"/>
          </a:xfrm>
          <a:prstGeom prst="rect">
            <a:avLst/>
          </a:prstGeom>
          <a:noFill/>
          <a:ln>
            <a:noFill/>
          </a:ln>
        </p:spPr>
        <p:txBody>
          <a:bodyPr wrap="square" rtlCol="0">
            <a:spAutoFit/>
          </a:bodyPr>
          <a:lstStyle/>
          <a:p>
            <a:pPr algn="just"/>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La population féminine constitue </a:t>
            </a:r>
            <a:b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b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20 % des effectifs en logistique à la rentrée 2025. Cette proportion est</a:t>
            </a:r>
            <a:b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br>
            <a:endPar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endParaRPr>
          </a:p>
          <a:p>
            <a:pPr algn="just"/>
            <a:endPar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endParaRPr>
          </a:p>
        </p:txBody>
      </p:sp>
      <p:pic>
        <p:nvPicPr>
          <p:cNvPr id="15" name="Image 14">
            <a:extLst>
              <a:ext uri="{FF2B5EF4-FFF2-40B4-BE49-F238E27FC236}">
                <a16:creationId xmlns:a16="http://schemas.microsoft.com/office/drawing/2014/main" id="{0C0B7376-39F9-3C3D-3575-39F2FBC5346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62194" y="6559981"/>
            <a:ext cx="2747023" cy="1362253"/>
          </a:xfrm>
          <a:prstGeom prst="rect">
            <a:avLst/>
          </a:prstGeom>
        </p:spPr>
      </p:pic>
      <p:sp>
        <p:nvSpPr>
          <p:cNvPr id="16" name="ZoneTexte 15">
            <a:extLst>
              <a:ext uri="{FF2B5EF4-FFF2-40B4-BE49-F238E27FC236}">
                <a16:creationId xmlns:a16="http://schemas.microsoft.com/office/drawing/2014/main" id="{EFADA75E-51E0-8D67-26A2-22FBAF7623FA}"/>
              </a:ext>
            </a:extLst>
          </p:cNvPr>
          <p:cNvSpPr txBox="1"/>
          <p:nvPr/>
        </p:nvSpPr>
        <p:spPr>
          <a:xfrm>
            <a:off x="493999" y="8035279"/>
            <a:ext cx="2209444" cy="215444"/>
          </a:xfrm>
          <a:prstGeom prst="rect">
            <a:avLst/>
          </a:prstGeom>
          <a:noFill/>
        </p:spPr>
        <p:txBody>
          <a:bodyPr wrap="square" rtlCol="0">
            <a:spAutoFit/>
          </a:bodyPr>
          <a:lstStyle/>
          <a:p>
            <a:r>
              <a:rPr lang="fr-FR" sz="8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(1) : Effectifs de première et terminale</a:t>
            </a:r>
          </a:p>
        </p:txBody>
      </p:sp>
    </p:spTree>
    <p:extLst>
      <p:ext uri="{BB962C8B-B14F-4D97-AF65-F5344CB8AC3E}">
        <p14:creationId xmlns:p14="http://schemas.microsoft.com/office/powerpoint/2010/main" val="2579644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67B4B-5726-B242-CA82-CF08CDD4C1E8}"/>
            </a:ext>
          </a:extLst>
        </p:cNvPr>
        <p:cNvGrpSpPr/>
        <p:nvPr/>
      </p:nvGrpSpPr>
      <p:grpSpPr>
        <a:xfrm>
          <a:off x="0" y="0"/>
          <a:ext cx="0" cy="0"/>
          <a:chOff x="0" y="0"/>
          <a:chExt cx="0" cy="0"/>
        </a:xfrm>
      </p:grpSpPr>
      <p:pic>
        <p:nvPicPr>
          <p:cNvPr id="19" name="Image 18" descr="Une image contenant texte, Police, logo, Graphique&#10;&#10;Description générée automatiquement">
            <a:extLst>
              <a:ext uri="{FF2B5EF4-FFF2-40B4-BE49-F238E27FC236}">
                <a16:creationId xmlns:a16="http://schemas.microsoft.com/office/drawing/2014/main" id="{2D80C502-A6D3-4B6D-6320-E19E2556748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33763" y="9334870"/>
            <a:ext cx="1395984" cy="410370"/>
          </a:xfrm>
          <a:prstGeom prst="rect">
            <a:avLst/>
          </a:prstGeom>
        </p:spPr>
      </p:pic>
      <p:sp>
        <p:nvSpPr>
          <p:cNvPr id="21" name="ZoneTexte 20">
            <a:extLst>
              <a:ext uri="{FF2B5EF4-FFF2-40B4-BE49-F238E27FC236}">
                <a16:creationId xmlns:a16="http://schemas.microsoft.com/office/drawing/2014/main" id="{55D040C0-A8B7-DC93-0900-6575AB031E1D}"/>
              </a:ext>
            </a:extLst>
          </p:cNvPr>
          <p:cNvSpPr txBox="1">
            <a:spLocks noGrp="1" noRot="1" noMove="1" noResize="1" noEditPoints="1" noAdjustHandles="1" noChangeArrowheads="1" noChangeShapeType="1"/>
          </p:cNvSpPr>
          <p:nvPr/>
        </p:nvSpPr>
        <p:spPr>
          <a:xfrm>
            <a:off x="3382386" y="9420595"/>
            <a:ext cx="360996" cy="276999"/>
          </a:xfrm>
          <a:prstGeom prst="rect">
            <a:avLst/>
          </a:prstGeom>
          <a:noFill/>
        </p:spPr>
        <p:txBody>
          <a:bodyPr wrap="none" rtlCol="0">
            <a:spAutoFit/>
          </a:bodyPr>
          <a:lstStyle/>
          <a:p>
            <a:r>
              <a:rPr lang="fr-FR" sz="1200" b="1" dirty="0">
                <a:solidFill>
                  <a:srgbClr val="29235C"/>
                </a:solidFill>
                <a:latin typeface="Open Sans" panose="020B0606030504020204" pitchFamily="34" charset="0"/>
                <a:ea typeface="Open Sans" panose="020B0606030504020204" pitchFamily="34" charset="0"/>
                <a:cs typeface="Open Sans" panose="020B0606030504020204" pitchFamily="34" charset="0"/>
              </a:rPr>
              <a:t>10</a:t>
            </a:r>
            <a:endParaRPr lang="fr-FR" sz="1200" dirty="0">
              <a:solidFill>
                <a:srgbClr val="29235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ZoneTexte 22">
            <a:extLst>
              <a:ext uri="{FF2B5EF4-FFF2-40B4-BE49-F238E27FC236}">
                <a16:creationId xmlns:a16="http://schemas.microsoft.com/office/drawing/2014/main" id="{FD849F3E-94EC-ED70-919B-503E6D4C4C62}"/>
              </a:ext>
            </a:extLst>
          </p:cNvPr>
          <p:cNvSpPr txBox="1"/>
          <p:nvPr/>
        </p:nvSpPr>
        <p:spPr>
          <a:xfrm>
            <a:off x="5381237" y="9420594"/>
            <a:ext cx="1143000" cy="230832"/>
          </a:xfrm>
          <a:prstGeom prst="rect">
            <a:avLst/>
          </a:prstGeom>
          <a:noFill/>
        </p:spPr>
        <p:txBody>
          <a:bodyPr wrap="square">
            <a:spAutoFit/>
          </a:bodyPr>
          <a:lstStyle/>
          <a:p>
            <a:r>
              <a:rPr lang="fr-FR" sz="900" dirty="0">
                <a:solidFill>
                  <a:srgbClr val="29235C"/>
                </a:solidFill>
                <a:latin typeface="Open Sans" panose="020B0606030504020204" pitchFamily="34" charset="0"/>
                <a:ea typeface="Open Sans" panose="020B0606030504020204" pitchFamily="34" charset="0"/>
                <a:cs typeface="Open Sans" panose="020B0606030504020204" pitchFamily="34" charset="0"/>
              </a:rPr>
              <a:t>Janvier 2026</a:t>
            </a:r>
            <a:endParaRPr lang="fr-FR" sz="900" dirty="0"/>
          </a:p>
        </p:txBody>
      </p:sp>
      <p:grpSp>
        <p:nvGrpSpPr>
          <p:cNvPr id="57" name="Groupe 56">
            <a:extLst>
              <a:ext uri="{FF2B5EF4-FFF2-40B4-BE49-F238E27FC236}">
                <a16:creationId xmlns:a16="http://schemas.microsoft.com/office/drawing/2014/main" id="{0AF0184C-7F79-A6B2-DCB5-F4DC94D8FBFD}"/>
              </a:ext>
            </a:extLst>
          </p:cNvPr>
          <p:cNvGrpSpPr/>
          <p:nvPr/>
        </p:nvGrpSpPr>
        <p:grpSpPr>
          <a:xfrm>
            <a:off x="423110" y="423684"/>
            <a:ext cx="6011780" cy="643238"/>
            <a:chOff x="423110" y="159392"/>
            <a:chExt cx="6011780" cy="643238"/>
          </a:xfrm>
          <a:solidFill>
            <a:srgbClr val="36A9E1"/>
          </a:solidFill>
        </p:grpSpPr>
        <p:sp>
          <p:nvSpPr>
            <p:cNvPr id="58" name="Rectangle : coins arrondis 57">
              <a:extLst>
                <a:ext uri="{FF2B5EF4-FFF2-40B4-BE49-F238E27FC236}">
                  <a16:creationId xmlns:a16="http://schemas.microsoft.com/office/drawing/2014/main" id="{7902B1D1-FE26-C671-C400-96844A7FE69D}"/>
                </a:ext>
              </a:extLst>
            </p:cNvPr>
            <p:cNvSpPr/>
            <p:nvPr/>
          </p:nvSpPr>
          <p:spPr>
            <a:xfrm>
              <a:off x="859590" y="180974"/>
              <a:ext cx="5575300" cy="600075"/>
            </a:xfrm>
            <a:prstGeom prst="roundRect">
              <a:avLst>
                <a:gd name="adj" fmla="val 50000"/>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9" name="Ellipse 58">
              <a:extLst>
                <a:ext uri="{FF2B5EF4-FFF2-40B4-BE49-F238E27FC236}">
                  <a16:creationId xmlns:a16="http://schemas.microsoft.com/office/drawing/2014/main" id="{AEFC131E-818B-437C-DDC9-CC8FC1367E86}"/>
                </a:ext>
              </a:extLst>
            </p:cNvPr>
            <p:cNvSpPr/>
            <p:nvPr/>
          </p:nvSpPr>
          <p:spPr>
            <a:xfrm rot="20263286">
              <a:off x="423110" y="159392"/>
              <a:ext cx="872961" cy="643238"/>
            </a:xfrm>
            <a:prstGeom prst="ellipse">
              <a:avLst/>
            </a:prstGeom>
            <a:solidFill>
              <a:schemeClr val="accent5">
                <a:lumMod val="75000"/>
              </a:scheme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ZoneTexte 59">
              <a:extLst>
                <a:ext uri="{FF2B5EF4-FFF2-40B4-BE49-F238E27FC236}">
                  <a16:creationId xmlns:a16="http://schemas.microsoft.com/office/drawing/2014/main" id="{99BE56B8-D860-E0D0-5664-688FF3EE1A5B}"/>
                </a:ext>
              </a:extLst>
            </p:cNvPr>
            <p:cNvSpPr txBox="1"/>
            <p:nvPr/>
          </p:nvSpPr>
          <p:spPr>
            <a:xfrm>
              <a:off x="609648" y="250177"/>
              <a:ext cx="573720" cy="461665"/>
            </a:xfrm>
            <a:prstGeom prst="rect">
              <a:avLst/>
            </a:prstGeom>
            <a:noFill/>
          </p:spPr>
          <p:txBody>
            <a:bodyPr wrap="square" rtlCol="0">
              <a:spAutoFit/>
            </a:bodyPr>
            <a:lstStyle/>
            <a:p>
              <a:r>
                <a:rPr lang="fr-FR"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8</a:t>
              </a:r>
              <a:endParaRPr lang="fr-FR" sz="2000" dirty="0">
                <a:solidFill>
                  <a:srgbClr val="29235C"/>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62" name="ZoneTexte 61">
            <a:extLst>
              <a:ext uri="{FF2B5EF4-FFF2-40B4-BE49-F238E27FC236}">
                <a16:creationId xmlns:a16="http://schemas.microsoft.com/office/drawing/2014/main" id="{B023A661-8D56-748B-2A14-2A8A6E6FCF47}"/>
              </a:ext>
            </a:extLst>
          </p:cNvPr>
          <p:cNvSpPr txBox="1"/>
          <p:nvPr/>
        </p:nvSpPr>
        <p:spPr>
          <a:xfrm>
            <a:off x="1341967" y="525525"/>
            <a:ext cx="4995287" cy="523220"/>
          </a:xfrm>
          <a:prstGeom prst="rect">
            <a:avLst/>
          </a:prstGeom>
          <a:noFill/>
        </p:spPr>
        <p:txBody>
          <a:bodyPr wrap="square">
            <a:spAutoFit/>
          </a:bodyPr>
          <a:lstStyle/>
          <a:p>
            <a:r>
              <a:rPr lang="fr-FR"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Projet d’ouverture de sections Transport Logistique à la rentrée 2026</a:t>
            </a:r>
          </a:p>
        </p:txBody>
      </p:sp>
      <p:sp>
        <p:nvSpPr>
          <p:cNvPr id="63" name="ZoneTexte 62">
            <a:extLst>
              <a:ext uri="{FF2B5EF4-FFF2-40B4-BE49-F238E27FC236}">
                <a16:creationId xmlns:a16="http://schemas.microsoft.com/office/drawing/2014/main" id="{1677D142-FF70-90AB-0C30-B3EC4DCED70E}"/>
              </a:ext>
            </a:extLst>
          </p:cNvPr>
          <p:cNvSpPr txBox="1"/>
          <p:nvPr/>
        </p:nvSpPr>
        <p:spPr>
          <a:xfrm>
            <a:off x="333763" y="1256080"/>
            <a:ext cx="6101127" cy="3770263"/>
          </a:xfrm>
          <a:prstGeom prst="rect">
            <a:avLst/>
          </a:prstGeom>
          <a:noFill/>
          <a:ln>
            <a:noFill/>
          </a:ln>
        </p:spPr>
        <p:txBody>
          <a:bodyPr wrap="square" rtlCol="0">
            <a:spAutoFit/>
          </a:bodyPr>
          <a:lstStyle/>
          <a:p>
            <a:pPr algn="just">
              <a:spcBef>
                <a:spcPts val="300"/>
              </a:spcBef>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Dans la perspective de la rentrée 2026, plusieurs lycées professionnels font état de projets d’évolution et de développement de leur offre de formation.</a:t>
            </a:r>
          </a:p>
          <a:p>
            <a:pPr algn="just">
              <a:spcBef>
                <a:spcPts val="1200"/>
              </a:spcBef>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Diplômes de l’Exploitation transport et de la Logistique : </a:t>
            </a:r>
          </a:p>
          <a:p>
            <a:pPr algn="just">
              <a:spcBef>
                <a:spcPts val="300"/>
              </a:spcBef>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Ainsi, sept lycées professionnels déclarent envisager l’ouverture de sections préparant au BTS Gestion des Transports et Logistique Associée (GTLA), pour un effectif prévisionnel global de 141 lycéens et apprentis, et/ou au BAC Pro. Organisation de Transport de Marchandises (OTM), représentant 68 lycéens.</a:t>
            </a:r>
          </a:p>
          <a:p>
            <a:pPr algn="just">
              <a:spcBef>
                <a:spcPts val="300"/>
              </a:spcBef>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Par ailleurs, neuf lycées professionnels projettent l’ouverture de sections conduisant au BAC Pro. Logistique, avec un effectif prévisionnel estimé à 59 lycéens et apprentis, et/ou au CAP Opérateur(</a:t>
            </a:r>
            <a:r>
              <a:rPr lang="fr-FR" sz="1100" dirty="0" err="1">
                <a:solidFill>
                  <a:srgbClr val="29235C"/>
                </a:solidFill>
                <a:latin typeface="Arial" panose="020B0604020202020204" pitchFamily="34" charset="0"/>
                <a:ea typeface="Open Sans" panose="020B0606030504020204" pitchFamily="34" charset="0"/>
                <a:cs typeface="Arial" panose="020B0604020202020204" pitchFamily="34" charset="0"/>
              </a:rPr>
              <a:t>trice</a:t>
            </a: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 en Logistique, pour un effectif total prévisionnel de 78 lycéens et apprentis.</a:t>
            </a:r>
          </a:p>
          <a:p>
            <a:pPr algn="just">
              <a:spcBef>
                <a:spcPts val="1200"/>
              </a:spcBef>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Diplômes de la Conduite Routière : </a:t>
            </a:r>
          </a:p>
          <a:p>
            <a:pPr algn="just">
              <a:spcBef>
                <a:spcPts val="300"/>
              </a:spcBef>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Dix lycées professionnels indiquent envisager l’ouverture de sections menant au BAC Pro. Conducteur Transport Routier de Marchandises, avec un effectif prévisionnel de 55 lycéens, et/ou au CAP Conducteur Agent d’Accueil en Autobus et Autocar, représentant 82 lycéens et apprentis à la rentrée 2026.</a:t>
            </a:r>
          </a:p>
          <a:p>
            <a:pPr algn="just">
              <a:spcBef>
                <a:spcPts val="300"/>
              </a:spcBef>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Enfin, concernant le diplôme de niveau 3, le CAP Conducteur Routier de Marchandises (CAP CRM), plus de quatre lycées professionnels sur cinq indiquent leur intention de transformer leur CAP CRM 1 an en CAP CRM en 1 an, option Livraison Longue Distance (LLD) à compter de la rentrée 2026.</a:t>
            </a:r>
          </a:p>
        </p:txBody>
      </p:sp>
      <p:sp>
        <p:nvSpPr>
          <p:cNvPr id="64" name="Rectangle : coins arrondis 63">
            <a:extLst>
              <a:ext uri="{FF2B5EF4-FFF2-40B4-BE49-F238E27FC236}">
                <a16:creationId xmlns:a16="http://schemas.microsoft.com/office/drawing/2014/main" id="{17FBE06E-9400-838B-F8AF-6C2975087301}"/>
              </a:ext>
            </a:extLst>
          </p:cNvPr>
          <p:cNvSpPr/>
          <p:nvPr/>
        </p:nvSpPr>
        <p:spPr>
          <a:xfrm>
            <a:off x="366979" y="5534025"/>
            <a:ext cx="6101126" cy="2695575"/>
          </a:xfrm>
          <a:prstGeom prst="roundRect">
            <a:avLst/>
          </a:prstGeom>
          <a:solidFill>
            <a:schemeClr val="accent5">
              <a:lumMod val="75000"/>
              <a:alpha val="1215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73B95E2F-B73E-9894-670F-99762D42CF9A}"/>
              </a:ext>
            </a:extLst>
          </p:cNvPr>
          <p:cNvSpPr txBox="1"/>
          <p:nvPr/>
        </p:nvSpPr>
        <p:spPr>
          <a:xfrm>
            <a:off x="603937" y="5636903"/>
            <a:ext cx="5511113" cy="246221"/>
          </a:xfrm>
          <a:prstGeom prst="rect">
            <a:avLst/>
          </a:prstGeom>
          <a:noFill/>
        </p:spPr>
        <p:txBody>
          <a:bodyPr wrap="square" rtlCol="0">
            <a:spAutoFit/>
          </a:bodyPr>
          <a:lstStyle/>
          <a:p>
            <a:pPr algn="just"/>
            <a:r>
              <a:rPr lang="fr-FR" sz="1000" u="sng"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Devenir à la rentrée 2026 du CAP Conducteur Routier Marchandises en 1 an (CAP CRM1)</a:t>
            </a:r>
            <a:r>
              <a:rPr lang="fr-FR" sz="10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 :</a:t>
            </a:r>
          </a:p>
        </p:txBody>
      </p:sp>
      <p:pic>
        <p:nvPicPr>
          <p:cNvPr id="3" name="Image 2" descr="Une image contenant texte, capture d’écran, Police, conception&#10;&#10;Le contenu généré par l’IA peut être incorrect.">
            <a:extLst>
              <a:ext uri="{FF2B5EF4-FFF2-40B4-BE49-F238E27FC236}">
                <a16:creationId xmlns:a16="http://schemas.microsoft.com/office/drawing/2014/main" id="{87B6C3E5-53DB-7639-00DA-EAE2F4D29A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34583" y="5986002"/>
            <a:ext cx="5095807" cy="2035913"/>
          </a:xfrm>
          <a:prstGeom prst="rect">
            <a:avLst/>
          </a:prstGeom>
        </p:spPr>
      </p:pic>
    </p:spTree>
    <p:extLst>
      <p:ext uri="{BB962C8B-B14F-4D97-AF65-F5344CB8AC3E}">
        <p14:creationId xmlns:p14="http://schemas.microsoft.com/office/powerpoint/2010/main" val="2185453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9C3A1-D895-0D0A-954A-0CF38E196965}"/>
            </a:ext>
          </a:extLst>
        </p:cNvPr>
        <p:cNvGrpSpPr/>
        <p:nvPr/>
      </p:nvGrpSpPr>
      <p:grpSpPr>
        <a:xfrm>
          <a:off x="0" y="0"/>
          <a:ext cx="0" cy="0"/>
          <a:chOff x="0" y="0"/>
          <a:chExt cx="0" cy="0"/>
        </a:xfrm>
      </p:grpSpPr>
      <p:pic>
        <p:nvPicPr>
          <p:cNvPr id="19" name="Image 18" descr="Une image contenant texte, Police, logo, Graphique&#10;&#10;Description générée automatiquement">
            <a:extLst>
              <a:ext uri="{FF2B5EF4-FFF2-40B4-BE49-F238E27FC236}">
                <a16:creationId xmlns:a16="http://schemas.microsoft.com/office/drawing/2014/main" id="{EA8CBEA0-C3B1-2CEE-AA7C-60B402EC296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33763" y="9334870"/>
            <a:ext cx="1395984" cy="410370"/>
          </a:xfrm>
          <a:prstGeom prst="rect">
            <a:avLst/>
          </a:prstGeom>
        </p:spPr>
      </p:pic>
      <p:sp>
        <p:nvSpPr>
          <p:cNvPr id="21" name="ZoneTexte 20">
            <a:extLst>
              <a:ext uri="{FF2B5EF4-FFF2-40B4-BE49-F238E27FC236}">
                <a16:creationId xmlns:a16="http://schemas.microsoft.com/office/drawing/2014/main" id="{34A0EC44-2A16-5818-DF31-39B7EB3ED8EF}"/>
              </a:ext>
            </a:extLst>
          </p:cNvPr>
          <p:cNvSpPr txBox="1">
            <a:spLocks/>
          </p:cNvSpPr>
          <p:nvPr/>
        </p:nvSpPr>
        <p:spPr>
          <a:xfrm flipH="1">
            <a:off x="3421379" y="9420595"/>
            <a:ext cx="473288" cy="276999"/>
          </a:xfrm>
          <a:prstGeom prst="rect">
            <a:avLst/>
          </a:prstGeom>
          <a:noFill/>
        </p:spPr>
        <p:txBody>
          <a:bodyPr wrap="square" rtlCol="0">
            <a:spAutoFit/>
          </a:bodyPr>
          <a:lstStyle/>
          <a:p>
            <a:r>
              <a:rPr lang="fr-FR" sz="1200" b="1" dirty="0">
                <a:solidFill>
                  <a:srgbClr val="29235C"/>
                </a:solidFill>
                <a:latin typeface="Open Sans" panose="020B0606030504020204" pitchFamily="34" charset="0"/>
                <a:ea typeface="Open Sans" panose="020B0606030504020204" pitchFamily="34" charset="0"/>
                <a:cs typeface="Open Sans" panose="020B0606030504020204" pitchFamily="34" charset="0"/>
              </a:rPr>
              <a:t>11</a:t>
            </a:r>
          </a:p>
        </p:txBody>
      </p:sp>
      <p:sp>
        <p:nvSpPr>
          <p:cNvPr id="20" name="Rectangle : coins arrondis 19">
            <a:extLst>
              <a:ext uri="{FF2B5EF4-FFF2-40B4-BE49-F238E27FC236}">
                <a16:creationId xmlns:a16="http://schemas.microsoft.com/office/drawing/2014/main" id="{D565A82B-29FB-4CF8-E640-DDF1876DF577}"/>
              </a:ext>
            </a:extLst>
          </p:cNvPr>
          <p:cNvSpPr/>
          <p:nvPr/>
        </p:nvSpPr>
        <p:spPr>
          <a:xfrm>
            <a:off x="280987" y="6644186"/>
            <a:ext cx="6296025" cy="2085975"/>
          </a:xfrm>
          <a:prstGeom prst="roundRect">
            <a:avLst/>
          </a:prstGeom>
          <a:solidFill>
            <a:srgbClr val="006C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ZoneTexte 21">
            <a:extLst>
              <a:ext uri="{FF2B5EF4-FFF2-40B4-BE49-F238E27FC236}">
                <a16:creationId xmlns:a16="http://schemas.microsoft.com/office/drawing/2014/main" id="{34B3F461-7E6F-0D05-9E0B-EBF77536B873}"/>
              </a:ext>
            </a:extLst>
          </p:cNvPr>
          <p:cNvSpPr txBox="1"/>
          <p:nvPr/>
        </p:nvSpPr>
        <p:spPr>
          <a:xfrm>
            <a:off x="485670" y="6858202"/>
            <a:ext cx="6091342" cy="1815882"/>
          </a:xfrm>
          <a:prstGeom prst="rect">
            <a:avLst/>
          </a:prstGeom>
          <a:noFill/>
        </p:spPr>
        <p:txBody>
          <a:bodyPr wrap="square" rtlCol="0">
            <a:spAutoFit/>
          </a:bodyPr>
          <a:lstStyle/>
          <a:p>
            <a:pPr algn="ctr"/>
            <a:r>
              <a:rPr lang="fr-FR"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Contact : beatrice.robert@aft-dev.com</a:t>
            </a:r>
          </a:p>
          <a:p>
            <a:pPr algn="ctr">
              <a:spcBef>
                <a:spcPts val="600"/>
              </a:spcBef>
            </a:pPr>
            <a:r>
              <a:rPr lang="fr-FR"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La mission de l’AFT Transport &amp; Logistique est d’inventer et de mettre gracieusement</a:t>
            </a:r>
          </a:p>
          <a:p>
            <a:pPr algn="ctr"/>
            <a:r>
              <a:rPr lang="fr-FR"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à disposition de tous les acteurs concernés des solutions originales, innovantes et</a:t>
            </a:r>
          </a:p>
          <a:p>
            <a:pPr algn="ctr"/>
            <a:r>
              <a:rPr lang="fr-FR"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directement opérationnelles au service de l’emploi : création et mise en place d’outils RH</a:t>
            </a:r>
          </a:p>
          <a:p>
            <a:pPr algn="ctr"/>
            <a:r>
              <a:rPr lang="fr-FR"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pour les entreprises ; veilles et prospective pour aider la réactivité des pouvoirs publics</a:t>
            </a:r>
          </a:p>
          <a:p>
            <a:pPr algn="ctr"/>
            <a:r>
              <a:rPr lang="fr-FR"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et l’agilité du secteur ; évolution de la pédagogie ; mise à disposition de véhicules-écoles ;</a:t>
            </a:r>
          </a:p>
          <a:p>
            <a:pPr algn="ctr"/>
            <a:r>
              <a:rPr lang="fr-FR"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soutiens financiers substantiels des candidats pour leur formation ; valorisation des</a:t>
            </a:r>
          </a:p>
          <a:p>
            <a:pPr algn="ctr"/>
            <a:r>
              <a:rPr lang="fr-FR"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métiers auprès des jeunes et des adultes en reconversion.</a:t>
            </a:r>
          </a:p>
          <a:p>
            <a:pPr algn="ctr">
              <a:spcBef>
                <a:spcPts val="600"/>
              </a:spcBef>
            </a:pPr>
            <a:r>
              <a:rPr lang="fr-FR" sz="11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www.aft-dev.com</a:t>
            </a:r>
            <a:endParaRPr lang="fr-FR" sz="1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ZoneTexte 1">
            <a:extLst>
              <a:ext uri="{FF2B5EF4-FFF2-40B4-BE49-F238E27FC236}">
                <a16:creationId xmlns:a16="http://schemas.microsoft.com/office/drawing/2014/main" id="{7BE998D5-8040-9A4C-BC3F-37EEEDDCBD5C}"/>
              </a:ext>
            </a:extLst>
          </p:cNvPr>
          <p:cNvSpPr txBox="1"/>
          <p:nvPr/>
        </p:nvSpPr>
        <p:spPr>
          <a:xfrm>
            <a:off x="5381237" y="9420594"/>
            <a:ext cx="1143000" cy="230832"/>
          </a:xfrm>
          <a:prstGeom prst="rect">
            <a:avLst/>
          </a:prstGeom>
          <a:noFill/>
        </p:spPr>
        <p:txBody>
          <a:bodyPr wrap="square">
            <a:spAutoFit/>
          </a:bodyPr>
          <a:lstStyle/>
          <a:p>
            <a:r>
              <a:rPr lang="fr-FR" sz="900" dirty="0">
                <a:solidFill>
                  <a:srgbClr val="29235C"/>
                </a:solidFill>
                <a:latin typeface="Open Sans" panose="020B0606030504020204" pitchFamily="34" charset="0"/>
                <a:ea typeface="Open Sans" panose="020B0606030504020204" pitchFamily="34" charset="0"/>
                <a:cs typeface="Open Sans" panose="020B0606030504020204" pitchFamily="34" charset="0"/>
              </a:rPr>
              <a:t>Janvier 2026</a:t>
            </a:r>
            <a:endParaRPr lang="fr-FR" sz="900" dirty="0"/>
          </a:p>
        </p:txBody>
      </p:sp>
      <p:sp>
        <p:nvSpPr>
          <p:cNvPr id="3" name="Rectangle : coins arrondis 2">
            <a:extLst>
              <a:ext uri="{FF2B5EF4-FFF2-40B4-BE49-F238E27FC236}">
                <a16:creationId xmlns:a16="http://schemas.microsoft.com/office/drawing/2014/main" id="{18C12D4C-BB94-642D-312A-CAC01A44686C}"/>
              </a:ext>
            </a:extLst>
          </p:cNvPr>
          <p:cNvSpPr/>
          <p:nvPr/>
        </p:nvSpPr>
        <p:spPr>
          <a:xfrm>
            <a:off x="280987" y="448751"/>
            <a:ext cx="6296024" cy="5879860"/>
          </a:xfrm>
          <a:prstGeom prst="roundRect">
            <a:avLst>
              <a:gd name="adj" fmla="val 7894"/>
            </a:avLst>
          </a:prstGeom>
          <a:solidFill>
            <a:srgbClr val="006CA5">
              <a:alpha val="121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BCBE6F39-FC7A-82D2-5502-4BD23B60A4C4}"/>
              </a:ext>
            </a:extLst>
          </p:cNvPr>
          <p:cNvSpPr txBox="1"/>
          <p:nvPr/>
        </p:nvSpPr>
        <p:spPr>
          <a:xfrm>
            <a:off x="485670" y="680764"/>
            <a:ext cx="5877030" cy="5457904"/>
          </a:xfrm>
          <a:prstGeom prst="rect">
            <a:avLst/>
          </a:prstGeom>
          <a:noFill/>
          <a:ln>
            <a:noFill/>
          </a:ln>
        </p:spPr>
        <p:txBody>
          <a:bodyPr wrap="square" rtlCol="0">
            <a:spAutoFit/>
          </a:bodyPr>
          <a:lstStyle/>
          <a:p>
            <a:pPr algn="just">
              <a:spcBef>
                <a:spcPts val="300"/>
              </a:spcBef>
            </a:pPr>
            <a:r>
              <a:rPr lang="fr-FR" sz="1100" b="1" dirty="0">
                <a:solidFill>
                  <a:srgbClr val="29235C"/>
                </a:solidFill>
                <a:latin typeface="Arial" panose="020B0604020202020204" pitchFamily="34" charset="0"/>
                <a:ea typeface="Open Sans" panose="020B0606030504020204" pitchFamily="34" charset="0"/>
                <a:cs typeface="Arial" panose="020B0604020202020204" pitchFamily="34" charset="0"/>
              </a:rPr>
              <a:t>Méthodologie : </a:t>
            </a:r>
          </a:p>
          <a:p>
            <a:pPr marL="171450" indent="-171450" algn="just">
              <a:spcBef>
                <a:spcPts val="800"/>
              </a:spcBef>
              <a:buFont typeface="Arial" panose="020B0604020202020204" pitchFamily="34" charset="0"/>
              <a:buChar char="•"/>
            </a:pPr>
            <a:r>
              <a:rPr lang="fr-FR" sz="1100" u="sng" dirty="0">
                <a:solidFill>
                  <a:srgbClr val="29235C"/>
                </a:solidFill>
                <a:latin typeface="Arial" panose="020B0604020202020204" pitchFamily="34" charset="0"/>
                <a:ea typeface="Open Sans" panose="020B0606030504020204" pitchFamily="34" charset="0"/>
                <a:cs typeface="Arial" panose="020B0604020202020204" pitchFamily="34" charset="0"/>
              </a:rPr>
              <a:t>Périmètre de l’étude</a:t>
            </a: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 : </a:t>
            </a:r>
          </a:p>
          <a:p>
            <a:pPr marL="180975" algn="just">
              <a:spcBef>
                <a:spcPts val="200"/>
              </a:spcBef>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L’enquête porte sur les établissements relevant de l’Éducation nationale entrant dans le périmètre d’intervention de l’AFT, pour les formations des secteurs du transport et de la logistique, du CAP au BTS.</a:t>
            </a:r>
          </a:p>
          <a:p>
            <a:pPr marL="171450" indent="-171450" algn="just">
              <a:spcBef>
                <a:spcPts val="800"/>
              </a:spcBef>
              <a:buFont typeface="Arial" panose="020B0604020202020204" pitchFamily="34" charset="0"/>
              <a:buChar char="•"/>
            </a:pPr>
            <a:r>
              <a:rPr lang="fr-FR" sz="1100" u="sng" dirty="0">
                <a:solidFill>
                  <a:srgbClr val="29235C"/>
                </a:solidFill>
                <a:latin typeface="Arial" panose="020B0604020202020204" pitchFamily="34" charset="0"/>
                <a:ea typeface="Open Sans" panose="020B0606030504020204" pitchFamily="34" charset="0"/>
                <a:cs typeface="Arial" panose="020B0604020202020204" pitchFamily="34" charset="0"/>
              </a:rPr>
              <a:t>Type enquête</a:t>
            </a: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 : </a:t>
            </a:r>
          </a:p>
          <a:p>
            <a:pPr marL="180975" algn="just">
              <a:spcBef>
                <a:spcPts val="200"/>
              </a:spcBef>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Il s’agit d’une enquête en ligne adressée aux directeurs délégués aux formations professionnelles et technologiques (DDFPT) des lycées professionnels concernés.</a:t>
            </a:r>
          </a:p>
          <a:p>
            <a:pPr marL="171450" indent="-171450" algn="just">
              <a:spcBef>
                <a:spcPts val="800"/>
              </a:spcBef>
              <a:buFont typeface="Arial" panose="020B0604020202020204" pitchFamily="34" charset="0"/>
              <a:buChar char="•"/>
            </a:pPr>
            <a:r>
              <a:rPr lang="fr-FR" sz="1100" u="sng" dirty="0">
                <a:solidFill>
                  <a:srgbClr val="29235C"/>
                </a:solidFill>
                <a:latin typeface="Arial" panose="020B0604020202020204" pitchFamily="34" charset="0"/>
                <a:ea typeface="Open Sans" panose="020B0606030504020204" pitchFamily="34" charset="0"/>
                <a:cs typeface="Arial" panose="020B0604020202020204" pitchFamily="34" charset="0"/>
              </a:rPr>
              <a:t>Période de recueil</a:t>
            </a: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 : </a:t>
            </a:r>
            <a:r>
              <a:rPr lang="fr-FR" sz="1100" u="sng" dirty="0">
                <a:solidFill>
                  <a:srgbClr val="29235C"/>
                </a:solidFill>
                <a:latin typeface="Arial" panose="020B0604020202020204" pitchFamily="34" charset="0"/>
                <a:ea typeface="Open Sans" panose="020B0606030504020204" pitchFamily="34" charset="0"/>
                <a:cs typeface="Arial" panose="020B0604020202020204" pitchFamily="34" charset="0"/>
              </a:rPr>
              <a:t> </a:t>
            </a:r>
          </a:p>
          <a:p>
            <a:pPr marL="180975" algn="just">
              <a:spcBef>
                <a:spcPts val="200"/>
              </a:spcBef>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La collecte des données s’est déroulée du 15 septembre au 15 octobre 2025.</a:t>
            </a:r>
          </a:p>
          <a:p>
            <a:pPr marL="171450" indent="-171450" algn="just">
              <a:spcBef>
                <a:spcPts val="800"/>
              </a:spcBef>
              <a:buFont typeface="Arial" panose="020B0604020202020204" pitchFamily="34" charset="0"/>
              <a:buChar char="•"/>
            </a:pPr>
            <a:r>
              <a:rPr lang="fr-FR" sz="1100" u="sng" dirty="0">
                <a:solidFill>
                  <a:srgbClr val="29235C"/>
                </a:solidFill>
                <a:latin typeface="Arial" panose="020B0604020202020204" pitchFamily="34" charset="0"/>
                <a:ea typeface="Open Sans" panose="020B0606030504020204" pitchFamily="34" charset="0"/>
                <a:cs typeface="Arial" panose="020B0604020202020204" pitchFamily="34" charset="0"/>
              </a:rPr>
              <a:t>Taux de réponse</a:t>
            </a: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 : </a:t>
            </a:r>
            <a:r>
              <a:rPr lang="fr-FR" sz="1100" u="sng" dirty="0">
                <a:solidFill>
                  <a:srgbClr val="29235C"/>
                </a:solidFill>
                <a:latin typeface="Arial" panose="020B0604020202020204" pitchFamily="34" charset="0"/>
                <a:ea typeface="Open Sans" panose="020B0606030504020204" pitchFamily="34" charset="0"/>
                <a:cs typeface="Arial" panose="020B0604020202020204" pitchFamily="34" charset="0"/>
              </a:rPr>
              <a:t> </a:t>
            </a:r>
          </a:p>
          <a:p>
            <a:pPr marL="180975" algn="just">
              <a:spcBef>
                <a:spcPts val="200"/>
              </a:spcBef>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Le taux de retour global, toutes formations confondues, s’élève à 78 %.</a:t>
            </a:r>
          </a:p>
          <a:p>
            <a:pPr marL="180975" algn="just">
              <a:spcBef>
                <a:spcPts val="200"/>
              </a:spcBef>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Il atteint 92 % pour les diplômes de la conduite routière, 79 % pour les diplômes de la logistique et 73 % pour les diplômes de l’exploitation du transport.</a:t>
            </a:r>
          </a:p>
          <a:p>
            <a:pPr marL="171450" indent="-171450" algn="just">
              <a:spcBef>
                <a:spcPts val="800"/>
              </a:spcBef>
              <a:buFont typeface="Arial" panose="020B0604020202020204" pitchFamily="34" charset="0"/>
              <a:buChar char="•"/>
            </a:pPr>
            <a:r>
              <a:rPr lang="fr-FR" sz="1100" u="sng" dirty="0">
                <a:solidFill>
                  <a:srgbClr val="29235C"/>
                </a:solidFill>
                <a:latin typeface="Arial" panose="020B0604020202020204" pitchFamily="34" charset="0"/>
                <a:ea typeface="Open Sans" panose="020B0606030504020204" pitchFamily="34" charset="0"/>
                <a:cs typeface="Arial" panose="020B0604020202020204" pitchFamily="34" charset="0"/>
              </a:rPr>
              <a:t>Périmètre d’analyse</a:t>
            </a: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 : </a:t>
            </a:r>
            <a:r>
              <a:rPr lang="fr-FR" sz="1100" u="sng" dirty="0">
                <a:solidFill>
                  <a:srgbClr val="29235C"/>
                </a:solidFill>
                <a:latin typeface="Arial" panose="020B0604020202020204" pitchFamily="34" charset="0"/>
                <a:ea typeface="Open Sans" panose="020B0606030504020204" pitchFamily="34" charset="0"/>
                <a:cs typeface="Arial" panose="020B0604020202020204" pitchFamily="34" charset="0"/>
              </a:rPr>
              <a:t> </a:t>
            </a:r>
          </a:p>
          <a:p>
            <a:pPr marL="180975" algn="just">
              <a:spcBef>
                <a:spcPts val="200"/>
              </a:spcBef>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L’analyse a été conduite sur un périmètre constant de lycées professionnels, identique sur les deux dernières années (2024 et 2025), afin de garantir la comparabilité des résultats.</a:t>
            </a:r>
          </a:p>
          <a:p>
            <a:pPr marL="171450" indent="-171450" algn="just">
              <a:spcBef>
                <a:spcPts val="800"/>
              </a:spcBef>
              <a:buFont typeface="Arial" panose="020B0604020202020204" pitchFamily="34" charset="0"/>
              <a:buChar char="•"/>
            </a:pPr>
            <a:r>
              <a:rPr lang="fr-FR" sz="1100" u="sng" dirty="0">
                <a:solidFill>
                  <a:srgbClr val="29235C"/>
                </a:solidFill>
                <a:latin typeface="Arial" panose="020B0604020202020204" pitchFamily="34" charset="0"/>
                <a:ea typeface="Open Sans" panose="020B0606030504020204" pitchFamily="34" charset="0"/>
                <a:cs typeface="Arial" panose="020B0604020202020204" pitchFamily="34" charset="0"/>
              </a:rPr>
              <a:t>Traitement et exploitation des données</a:t>
            </a: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 : </a:t>
            </a:r>
            <a:r>
              <a:rPr lang="fr-FR" sz="1100" u="sng" dirty="0">
                <a:solidFill>
                  <a:srgbClr val="29235C"/>
                </a:solidFill>
                <a:latin typeface="Arial" panose="020B0604020202020204" pitchFamily="34" charset="0"/>
                <a:ea typeface="Open Sans" panose="020B0606030504020204" pitchFamily="34" charset="0"/>
                <a:cs typeface="Arial" panose="020B0604020202020204" pitchFamily="34" charset="0"/>
              </a:rPr>
              <a:t> </a:t>
            </a:r>
          </a:p>
          <a:p>
            <a:pPr marL="180975" algn="just">
              <a:spcBef>
                <a:spcPts val="200"/>
              </a:spcBef>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Les résultats provisoires issus de l’enquête AFT permettent de dégager des tendances d’évolution observées à période équivalente et sur un périmètre constant. Ces tendances ont été appliquées aux derniers effectifs disponibles dans la base Orion (année 2024) afin d’établir une estimation des effectifs prévisionnels des formations transport et logistique pour l’année 2025.</a:t>
            </a:r>
          </a:p>
          <a:p>
            <a:pPr marL="180975" algn="just">
              <a:spcBef>
                <a:spcPts val="200"/>
              </a:spcBef>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À titre informatif, Orion est une plateforme publique qui centralise plusieurs indicateurs à l’échelle régionale, départementale ou d’un lycée professionnel et propose un premier degré d’analyse au regard de ces données effectifs.</a:t>
            </a:r>
          </a:p>
        </p:txBody>
      </p:sp>
    </p:spTree>
    <p:extLst>
      <p:ext uri="{BB962C8B-B14F-4D97-AF65-F5344CB8AC3E}">
        <p14:creationId xmlns:p14="http://schemas.microsoft.com/office/powerpoint/2010/main" val="2910521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capture d’écran, Police, Graphique&#10;&#10;Description générée automatiquement">
            <a:extLst>
              <a:ext uri="{FF2B5EF4-FFF2-40B4-BE49-F238E27FC236}">
                <a16:creationId xmlns:a16="http://schemas.microsoft.com/office/drawing/2014/main" id="{70DE10BE-2F0A-0143-4764-ACE92B64EAF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809" r="809"/>
          <a:stretch/>
        </p:blipFill>
        <p:spPr>
          <a:xfrm>
            <a:off x="0" y="0"/>
            <a:ext cx="6858000" cy="9860216"/>
          </a:xfrm>
          <a:prstGeom prst="rect">
            <a:avLst/>
          </a:prstGeom>
        </p:spPr>
      </p:pic>
      <p:sp>
        <p:nvSpPr>
          <p:cNvPr id="12" name="Ellipse 11">
            <a:extLst>
              <a:ext uri="{FF2B5EF4-FFF2-40B4-BE49-F238E27FC236}">
                <a16:creationId xmlns:a16="http://schemas.microsoft.com/office/drawing/2014/main" id="{5A6E11C6-A501-3BE4-DAA8-53EA5BFE2D11}"/>
              </a:ext>
            </a:extLst>
          </p:cNvPr>
          <p:cNvSpPr/>
          <p:nvPr/>
        </p:nvSpPr>
        <p:spPr>
          <a:xfrm rot="20263286">
            <a:off x="359792" y="4002419"/>
            <a:ext cx="237994" cy="175365"/>
          </a:xfrm>
          <a:prstGeom prst="ellipse">
            <a:avLst/>
          </a:prstGeom>
          <a:solidFill>
            <a:srgbClr val="36A9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947C8246-DEE4-7193-60CD-D663C64EC77D}"/>
              </a:ext>
            </a:extLst>
          </p:cNvPr>
          <p:cNvSpPr txBox="1"/>
          <p:nvPr/>
        </p:nvSpPr>
        <p:spPr>
          <a:xfrm>
            <a:off x="615315" y="3961126"/>
            <a:ext cx="5598642" cy="461665"/>
          </a:xfrm>
          <a:prstGeom prst="rect">
            <a:avLst/>
          </a:prstGeom>
          <a:noFill/>
        </p:spPr>
        <p:txBody>
          <a:bodyPr wrap="square" rtlCol="0">
            <a:spAutoFit/>
          </a:bodyPr>
          <a:lstStyle/>
          <a:p>
            <a:r>
              <a:rPr lang="fr-FR" sz="1200" b="1" dirty="0">
                <a:solidFill>
                  <a:srgbClr val="29235C"/>
                </a:solidFill>
                <a:latin typeface="Open Sans" panose="020B0606030504020204" pitchFamily="34" charset="0"/>
                <a:ea typeface="Open Sans" panose="020B0606030504020204" pitchFamily="34" charset="0"/>
                <a:cs typeface="Open Sans" panose="020B0606030504020204" pitchFamily="34" charset="0"/>
              </a:rPr>
              <a:t>Légère progression des taux de réussite en conduite routière aux sessions d’examen 2025</a:t>
            </a:r>
          </a:p>
        </p:txBody>
      </p:sp>
      <p:sp>
        <p:nvSpPr>
          <p:cNvPr id="17" name="ZoneTexte 16">
            <a:extLst>
              <a:ext uri="{FF2B5EF4-FFF2-40B4-BE49-F238E27FC236}">
                <a16:creationId xmlns:a16="http://schemas.microsoft.com/office/drawing/2014/main" id="{B71A17EB-C803-16B0-CB59-4F41CD5A22CD}"/>
              </a:ext>
            </a:extLst>
          </p:cNvPr>
          <p:cNvSpPr txBox="1"/>
          <p:nvPr/>
        </p:nvSpPr>
        <p:spPr>
          <a:xfrm>
            <a:off x="2292350" y="8796241"/>
            <a:ext cx="2273300" cy="430887"/>
          </a:xfrm>
          <a:prstGeom prst="rect">
            <a:avLst/>
          </a:prstGeom>
          <a:noFill/>
        </p:spPr>
        <p:txBody>
          <a:bodyPr wrap="square" rtlCol="0">
            <a:spAutoFit/>
          </a:bodyPr>
          <a:lstStyle/>
          <a:p>
            <a:pPr algn="ctr"/>
            <a:r>
              <a:rPr lang="fr-FR" sz="1100" b="1" dirty="0">
                <a:solidFill>
                  <a:srgbClr val="006CA5"/>
                </a:solidFill>
                <a:latin typeface="Open Sans" panose="020B0606030504020204" pitchFamily="34" charset="0"/>
                <a:ea typeface="Open Sans" panose="020B0606030504020204" pitchFamily="34" charset="0"/>
                <a:cs typeface="Open Sans" panose="020B0606030504020204" pitchFamily="34" charset="0"/>
              </a:rPr>
              <a:t>Retrouvez tous les outils de</a:t>
            </a:r>
          </a:p>
          <a:p>
            <a:pPr algn="ctr"/>
            <a:r>
              <a:rPr lang="fr-FR" sz="1100" b="1" dirty="0">
                <a:solidFill>
                  <a:srgbClr val="006CA5"/>
                </a:solidFill>
                <a:latin typeface="Open Sans" panose="020B0606030504020204" pitchFamily="34" charset="0"/>
                <a:ea typeface="Open Sans" panose="020B0606030504020204" pitchFamily="34" charset="0"/>
                <a:cs typeface="Open Sans" panose="020B0606030504020204" pitchFamily="34" charset="0"/>
              </a:rPr>
              <a:t>Datavisualisation de l’AFT</a:t>
            </a:r>
          </a:p>
        </p:txBody>
      </p:sp>
      <p:sp>
        <p:nvSpPr>
          <p:cNvPr id="2" name="ZoneTexte 1">
            <a:extLst>
              <a:ext uri="{FF2B5EF4-FFF2-40B4-BE49-F238E27FC236}">
                <a16:creationId xmlns:a16="http://schemas.microsoft.com/office/drawing/2014/main" id="{9F888699-59BD-B4D9-BD15-2EAC3F30717D}"/>
              </a:ext>
            </a:extLst>
          </p:cNvPr>
          <p:cNvSpPr txBox="1"/>
          <p:nvPr/>
        </p:nvSpPr>
        <p:spPr>
          <a:xfrm>
            <a:off x="614402" y="4544495"/>
            <a:ext cx="5794018" cy="276999"/>
          </a:xfrm>
          <a:prstGeom prst="rect">
            <a:avLst/>
          </a:prstGeom>
          <a:noFill/>
        </p:spPr>
        <p:txBody>
          <a:bodyPr wrap="square" rtlCol="0">
            <a:spAutoFit/>
          </a:bodyPr>
          <a:lstStyle/>
          <a:p>
            <a:r>
              <a:rPr lang="fr-FR" sz="1200" b="1" dirty="0">
                <a:solidFill>
                  <a:srgbClr val="29235C"/>
                </a:solidFill>
                <a:latin typeface="Open Sans" panose="020B0606030504020204" pitchFamily="34" charset="0"/>
                <a:ea typeface="Open Sans" panose="020B0606030504020204" pitchFamily="34" charset="0"/>
                <a:cs typeface="Open Sans" panose="020B0606030504020204" pitchFamily="34" charset="0"/>
              </a:rPr>
              <a:t>Résultats aux examens 2025 : tendances par diplôme</a:t>
            </a:r>
          </a:p>
        </p:txBody>
      </p:sp>
      <p:sp>
        <p:nvSpPr>
          <p:cNvPr id="3" name="ZoneTexte 2">
            <a:extLst>
              <a:ext uri="{FF2B5EF4-FFF2-40B4-BE49-F238E27FC236}">
                <a16:creationId xmlns:a16="http://schemas.microsoft.com/office/drawing/2014/main" id="{815FA476-FDF5-0785-96F4-F9F58CB4E01D}"/>
              </a:ext>
            </a:extLst>
          </p:cNvPr>
          <p:cNvSpPr txBox="1"/>
          <p:nvPr/>
        </p:nvSpPr>
        <p:spPr>
          <a:xfrm>
            <a:off x="613489" y="5078912"/>
            <a:ext cx="5334000" cy="276999"/>
          </a:xfrm>
          <a:prstGeom prst="rect">
            <a:avLst/>
          </a:prstGeom>
          <a:noFill/>
        </p:spPr>
        <p:txBody>
          <a:bodyPr wrap="square" rtlCol="0">
            <a:spAutoFit/>
          </a:bodyPr>
          <a:lstStyle/>
          <a:p>
            <a:r>
              <a:rPr lang="fr-FR" sz="1200" b="1" dirty="0">
                <a:solidFill>
                  <a:srgbClr val="29235C"/>
                </a:solidFill>
                <a:latin typeface="Open Sans" panose="020B0606030504020204" pitchFamily="34" charset="0"/>
                <a:ea typeface="Open Sans" panose="020B0606030504020204" pitchFamily="34" charset="0"/>
                <a:cs typeface="Open Sans" panose="020B0606030504020204" pitchFamily="34" charset="0"/>
              </a:rPr>
              <a:t>Récente réforme sur les diplômes de la « Conduite Routière » </a:t>
            </a:r>
          </a:p>
        </p:txBody>
      </p:sp>
      <p:sp>
        <p:nvSpPr>
          <p:cNvPr id="4" name="ZoneTexte 3">
            <a:extLst>
              <a:ext uri="{FF2B5EF4-FFF2-40B4-BE49-F238E27FC236}">
                <a16:creationId xmlns:a16="http://schemas.microsoft.com/office/drawing/2014/main" id="{5E4023ED-D1F0-0AA5-993E-C4257D498F7F}"/>
              </a:ext>
            </a:extLst>
          </p:cNvPr>
          <p:cNvSpPr txBox="1"/>
          <p:nvPr/>
        </p:nvSpPr>
        <p:spPr>
          <a:xfrm>
            <a:off x="622100" y="5624587"/>
            <a:ext cx="5499299" cy="461665"/>
          </a:xfrm>
          <a:prstGeom prst="rect">
            <a:avLst/>
          </a:prstGeom>
          <a:noFill/>
        </p:spPr>
        <p:txBody>
          <a:bodyPr wrap="square" rtlCol="0">
            <a:spAutoFit/>
          </a:bodyPr>
          <a:lstStyle/>
          <a:p>
            <a:r>
              <a:rPr lang="fr-FR" sz="1200" b="1" dirty="0">
                <a:solidFill>
                  <a:srgbClr val="29235C"/>
                </a:solidFill>
                <a:latin typeface="Open Sans" panose="020B0606030504020204" pitchFamily="34" charset="0"/>
                <a:ea typeface="Open Sans" panose="020B0606030504020204" pitchFamily="34" charset="0"/>
                <a:cs typeface="Open Sans" panose="020B0606030504020204" pitchFamily="34" charset="0"/>
              </a:rPr>
              <a:t>Des flux d’entrée en hausse pour les diplômes de la filière conduite routière de Marchandises</a:t>
            </a:r>
          </a:p>
        </p:txBody>
      </p:sp>
      <p:sp>
        <p:nvSpPr>
          <p:cNvPr id="5" name="ZoneTexte 4">
            <a:extLst>
              <a:ext uri="{FF2B5EF4-FFF2-40B4-BE49-F238E27FC236}">
                <a16:creationId xmlns:a16="http://schemas.microsoft.com/office/drawing/2014/main" id="{FA5CA18B-A869-1337-F72D-D240E3E7B8DA}"/>
              </a:ext>
            </a:extLst>
          </p:cNvPr>
          <p:cNvSpPr txBox="1"/>
          <p:nvPr/>
        </p:nvSpPr>
        <p:spPr>
          <a:xfrm>
            <a:off x="624189" y="6213892"/>
            <a:ext cx="5334000" cy="461665"/>
          </a:xfrm>
          <a:prstGeom prst="rect">
            <a:avLst/>
          </a:prstGeom>
          <a:noFill/>
        </p:spPr>
        <p:txBody>
          <a:bodyPr wrap="square" rtlCol="0">
            <a:spAutoFit/>
          </a:bodyPr>
          <a:lstStyle/>
          <a:p>
            <a:r>
              <a:rPr lang="fr-FR" sz="1200" b="1" dirty="0">
                <a:solidFill>
                  <a:srgbClr val="29235C"/>
                </a:solidFill>
                <a:latin typeface="Open Sans" panose="020B0606030504020204" pitchFamily="34" charset="0"/>
                <a:ea typeface="Open Sans" panose="020B0606030504020204" pitchFamily="34" charset="0"/>
                <a:cs typeface="Open Sans" panose="020B0606030504020204" pitchFamily="34" charset="0"/>
              </a:rPr>
              <a:t>Des flux d’entrée en forte progression pour le diplôme de la filière conduite routière de Voyageurs</a:t>
            </a:r>
          </a:p>
        </p:txBody>
      </p:sp>
      <p:sp>
        <p:nvSpPr>
          <p:cNvPr id="13" name="Ellipse 12">
            <a:extLst>
              <a:ext uri="{FF2B5EF4-FFF2-40B4-BE49-F238E27FC236}">
                <a16:creationId xmlns:a16="http://schemas.microsoft.com/office/drawing/2014/main" id="{8B539A0E-CF87-CC9D-E058-B47FB18373EB}"/>
              </a:ext>
            </a:extLst>
          </p:cNvPr>
          <p:cNvSpPr/>
          <p:nvPr/>
        </p:nvSpPr>
        <p:spPr>
          <a:xfrm rot="20263286">
            <a:off x="359792" y="4615016"/>
            <a:ext cx="237994" cy="175365"/>
          </a:xfrm>
          <a:prstGeom prst="ellipse">
            <a:avLst/>
          </a:prstGeom>
          <a:solidFill>
            <a:srgbClr val="36A9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7359905B-44C0-A3B1-14C2-1056C5A813EA}"/>
              </a:ext>
            </a:extLst>
          </p:cNvPr>
          <p:cNvSpPr/>
          <p:nvPr/>
        </p:nvSpPr>
        <p:spPr>
          <a:xfrm rot="20263286">
            <a:off x="369317" y="5125556"/>
            <a:ext cx="237994" cy="175365"/>
          </a:xfrm>
          <a:prstGeom prst="ellipse">
            <a:avLst/>
          </a:prstGeom>
          <a:solidFill>
            <a:srgbClr val="36A9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a:extLst>
              <a:ext uri="{FF2B5EF4-FFF2-40B4-BE49-F238E27FC236}">
                <a16:creationId xmlns:a16="http://schemas.microsoft.com/office/drawing/2014/main" id="{1772E968-175B-AC6E-370D-86E20D2BCC42}"/>
              </a:ext>
            </a:extLst>
          </p:cNvPr>
          <p:cNvSpPr/>
          <p:nvPr/>
        </p:nvSpPr>
        <p:spPr>
          <a:xfrm rot="20263286">
            <a:off x="359792" y="5679452"/>
            <a:ext cx="237994" cy="175365"/>
          </a:xfrm>
          <a:prstGeom prst="ellipse">
            <a:avLst/>
          </a:prstGeom>
          <a:solidFill>
            <a:srgbClr val="36A9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a:extLst>
              <a:ext uri="{FF2B5EF4-FFF2-40B4-BE49-F238E27FC236}">
                <a16:creationId xmlns:a16="http://schemas.microsoft.com/office/drawing/2014/main" id="{9B77926B-4259-AF8D-3AAB-FA105081F130}"/>
              </a:ext>
            </a:extLst>
          </p:cNvPr>
          <p:cNvSpPr/>
          <p:nvPr/>
        </p:nvSpPr>
        <p:spPr>
          <a:xfrm rot="20263286">
            <a:off x="359792" y="6275934"/>
            <a:ext cx="237994" cy="175365"/>
          </a:xfrm>
          <a:prstGeom prst="ellipse">
            <a:avLst/>
          </a:prstGeom>
          <a:solidFill>
            <a:srgbClr val="36A9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id="{9CFE799D-4226-405B-53DE-50A304E1F7FE}"/>
              </a:ext>
            </a:extLst>
          </p:cNvPr>
          <p:cNvSpPr txBox="1"/>
          <p:nvPr/>
        </p:nvSpPr>
        <p:spPr>
          <a:xfrm>
            <a:off x="6328257" y="3961126"/>
            <a:ext cx="419100" cy="276999"/>
          </a:xfrm>
          <a:prstGeom prst="rect">
            <a:avLst/>
          </a:prstGeom>
          <a:noFill/>
        </p:spPr>
        <p:txBody>
          <a:bodyPr wrap="square" rtlCol="0">
            <a:spAutoFit/>
          </a:bodyPr>
          <a:lstStyle/>
          <a:p>
            <a:r>
              <a:rPr lang="fr-FR" sz="1200" dirty="0">
                <a:solidFill>
                  <a:srgbClr val="29235C"/>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29" name="ZoneTexte 28">
            <a:extLst>
              <a:ext uri="{FF2B5EF4-FFF2-40B4-BE49-F238E27FC236}">
                <a16:creationId xmlns:a16="http://schemas.microsoft.com/office/drawing/2014/main" id="{CF2041DD-C99F-5204-9AC0-ECD2E240B774}"/>
              </a:ext>
            </a:extLst>
          </p:cNvPr>
          <p:cNvSpPr txBox="1"/>
          <p:nvPr/>
        </p:nvSpPr>
        <p:spPr>
          <a:xfrm>
            <a:off x="6328257" y="4545148"/>
            <a:ext cx="419100" cy="276999"/>
          </a:xfrm>
          <a:prstGeom prst="rect">
            <a:avLst/>
          </a:prstGeom>
          <a:noFill/>
        </p:spPr>
        <p:txBody>
          <a:bodyPr wrap="square" rtlCol="0">
            <a:spAutoFit/>
          </a:bodyPr>
          <a:lstStyle/>
          <a:p>
            <a:r>
              <a:rPr lang="fr-FR" sz="1200" dirty="0">
                <a:solidFill>
                  <a:srgbClr val="29235C"/>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30" name="ZoneTexte 29">
            <a:extLst>
              <a:ext uri="{FF2B5EF4-FFF2-40B4-BE49-F238E27FC236}">
                <a16:creationId xmlns:a16="http://schemas.microsoft.com/office/drawing/2014/main" id="{C9210241-6A1D-8B67-4C5C-B1BE19442F5C}"/>
              </a:ext>
            </a:extLst>
          </p:cNvPr>
          <p:cNvSpPr txBox="1"/>
          <p:nvPr/>
        </p:nvSpPr>
        <p:spPr>
          <a:xfrm>
            <a:off x="6328257" y="5074738"/>
            <a:ext cx="419100" cy="276999"/>
          </a:xfrm>
          <a:prstGeom prst="rect">
            <a:avLst/>
          </a:prstGeom>
          <a:noFill/>
        </p:spPr>
        <p:txBody>
          <a:bodyPr wrap="square" rtlCol="0">
            <a:spAutoFit/>
          </a:bodyPr>
          <a:lstStyle/>
          <a:p>
            <a:r>
              <a:rPr lang="fr-FR" sz="1200" dirty="0">
                <a:solidFill>
                  <a:srgbClr val="29235C"/>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31" name="ZoneTexte 30">
            <a:extLst>
              <a:ext uri="{FF2B5EF4-FFF2-40B4-BE49-F238E27FC236}">
                <a16:creationId xmlns:a16="http://schemas.microsoft.com/office/drawing/2014/main" id="{073950C1-18B6-D400-FDE0-708C08E07AF7}"/>
              </a:ext>
            </a:extLst>
          </p:cNvPr>
          <p:cNvSpPr txBox="1"/>
          <p:nvPr/>
        </p:nvSpPr>
        <p:spPr>
          <a:xfrm>
            <a:off x="6328257" y="5619109"/>
            <a:ext cx="419100" cy="276999"/>
          </a:xfrm>
          <a:prstGeom prst="rect">
            <a:avLst/>
          </a:prstGeom>
          <a:noFill/>
        </p:spPr>
        <p:txBody>
          <a:bodyPr wrap="square" rtlCol="0">
            <a:spAutoFit/>
          </a:bodyPr>
          <a:lstStyle/>
          <a:p>
            <a:r>
              <a:rPr lang="fr-FR" sz="1200" dirty="0">
                <a:solidFill>
                  <a:srgbClr val="29235C"/>
                </a:solidFill>
                <a:latin typeface="Open Sans" panose="020B0606030504020204" pitchFamily="34" charset="0"/>
                <a:ea typeface="Open Sans" panose="020B0606030504020204" pitchFamily="34" charset="0"/>
                <a:cs typeface="Open Sans" panose="020B0606030504020204" pitchFamily="34" charset="0"/>
              </a:rPr>
              <a:t>6</a:t>
            </a:r>
          </a:p>
        </p:txBody>
      </p:sp>
      <p:sp>
        <p:nvSpPr>
          <p:cNvPr id="32" name="ZoneTexte 31">
            <a:extLst>
              <a:ext uri="{FF2B5EF4-FFF2-40B4-BE49-F238E27FC236}">
                <a16:creationId xmlns:a16="http://schemas.microsoft.com/office/drawing/2014/main" id="{0FDDA32C-ADBF-50BB-6B93-7679EE4084D5}"/>
              </a:ext>
            </a:extLst>
          </p:cNvPr>
          <p:cNvSpPr txBox="1"/>
          <p:nvPr/>
        </p:nvSpPr>
        <p:spPr>
          <a:xfrm>
            <a:off x="6328257" y="6215591"/>
            <a:ext cx="419100" cy="276999"/>
          </a:xfrm>
          <a:prstGeom prst="rect">
            <a:avLst/>
          </a:prstGeom>
          <a:noFill/>
        </p:spPr>
        <p:txBody>
          <a:bodyPr wrap="square" rtlCol="0">
            <a:spAutoFit/>
          </a:bodyPr>
          <a:lstStyle/>
          <a:p>
            <a:r>
              <a:rPr lang="fr-FR" sz="1200" dirty="0">
                <a:solidFill>
                  <a:srgbClr val="29235C"/>
                </a:solidFill>
                <a:latin typeface="Open Sans" panose="020B0606030504020204" pitchFamily="34" charset="0"/>
                <a:ea typeface="Open Sans" panose="020B0606030504020204" pitchFamily="34" charset="0"/>
                <a:cs typeface="Open Sans" panose="020B0606030504020204" pitchFamily="34" charset="0"/>
              </a:rPr>
              <a:t>7</a:t>
            </a:r>
          </a:p>
        </p:txBody>
      </p:sp>
      <p:sp>
        <p:nvSpPr>
          <p:cNvPr id="37" name="Rectangle 36">
            <a:hlinkClick r:id="rId3"/>
            <a:extLst>
              <a:ext uri="{FF2B5EF4-FFF2-40B4-BE49-F238E27FC236}">
                <a16:creationId xmlns:a16="http://schemas.microsoft.com/office/drawing/2014/main" id="{F38C2DD7-BF67-085F-2590-1EE836E9A58B}"/>
              </a:ext>
            </a:extLst>
          </p:cNvPr>
          <p:cNvSpPr/>
          <p:nvPr/>
        </p:nvSpPr>
        <p:spPr>
          <a:xfrm>
            <a:off x="2189747" y="8650705"/>
            <a:ext cx="2610853" cy="7820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CC98D99C-A4AF-A950-DC47-6FB5B77F6930}"/>
              </a:ext>
            </a:extLst>
          </p:cNvPr>
          <p:cNvSpPr txBox="1"/>
          <p:nvPr/>
        </p:nvSpPr>
        <p:spPr>
          <a:xfrm>
            <a:off x="613485" y="6791479"/>
            <a:ext cx="5334000" cy="461665"/>
          </a:xfrm>
          <a:prstGeom prst="rect">
            <a:avLst/>
          </a:prstGeom>
          <a:noFill/>
        </p:spPr>
        <p:txBody>
          <a:bodyPr wrap="square" rtlCol="0">
            <a:spAutoFit/>
          </a:bodyPr>
          <a:lstStyle/>
          <a:p>
            <a:r>
              <a:rPr lang="fr-FR" sz="1200" b="1" dirty="0">
                <a:solidFill>
                  <a:srgbClr val="29235C"/>
                </a:solidFill>
                <a:latin typeface="Open Sans" panose="020B0606030504020204" pitchFamily="34" charset="0"/>
                <a:ea typeface="Open Sans" panose="020B0606030504020204" pitchFamily="34" charset="0"/>
                <a:cs typeface="Open Sans" panose="020B0606030504020204" pitchFamily="34" charset="0"/>
              </a:rPr>
              <a:t>Des flux d’entrée en hausse pour les diplômes « Exploitation Transport »</a:t>
            </a:r>
          </a:p>
        </p:txBody>
      </p:sp>
      <p:sp>
        <p:nvSpPr>
          <p:cNvPr id="8" name="Ellipse 7">
            <a:extLst>
              <a:ext uri="{FF2B5EF4-FFF2-40B4-BE49-F238E27FC236}">
                <a16:creationId xmlns:a16="http://schemas.microsoft.com/office/drawing/2014/main" id="{4DBA4C21-5C45-9194-A712-BF2E283F0B30}"/>
              </a:ext>
            </a:extLst>
          </p:cNvPr>
          <p:cNvSpPr/>
          <p:nvPr/>
        </p:nvSpPr>
        <p:spPr>
          <a:xfrm rot="20263286">
            <a:off x="369313" y="6838123"/>
            <a:ext cx="237994" cy="175365"/>
          </a:xfrm>
          <a:prstGeom prst="ellipse">
            <a:avLst/>
          </a:prstGeom>
          <a:solidFill>
            <a:srgbClr val="36A9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1A981ACF-EBBD-98C5-0227-A88317604595}"/>
              </a:ext>
            </a:extLst>
          </p:cNvPr>
          <p:cNvSpPr txBox="1"/>
          <p:nvPr/>
        </p:nvSpPr>
        <p:spPr>
          <a:xfrm>
            <a:off x="6328253" y="6787305"/>
            <a:ext cx="419100" cy="276999"/>
          </a:xfrm>
          <a:prstGeom prst="rect">
            <a:avLst/>
          </a:prstGeom>
          <a:noFill/>
        </p:spPr>
        <p:txBody>
          <a:bodyPr wrap="square" rtlCol="0">
            <a:spAutoFit/>
          </a:bodyPr>
          <a:lstStyle/>
          <a:p>
            <a:r>
              <a:rPr lang="fr-FR" sz="1200" dirty="0">
                <a:solidFill>
                  <a:srgbClr val="29235C"/>
                </a:solidFill>
                <a:latin typeface="Open Sans" panose="020B0606030504020204" pitchFamily="34" charset="0"/>
                <a:ea typeface="Open Sans" panose="020B0606030504020204" pitchFamily="34" charset="0"/>
                <a:cs typeface="Open Sans" panose="020B0606030504020204" pitchFamily="34" charset="0"/>
              </a:rPr>
              <a:t>8</a:t>
            </a:r>
          </a:p>
        </p:txBody>
      </p:sp>
      <p:sp>
        <p:nvSpPr>
          <p:cNvPr id="11" name="ZoneTexte 10">
            <a:extLst>
              <a:ext uri="{FF2B5EF4-FFF2-40B4-BE49-F238E27FC236}">
                <a16:creationId xmlns:a16="http://schemas.microsoft.com/office/drawing/2014/main" id="{CBBE04B7-20AC-4757-7E24-12C48DA557A5}"/>
              </a:ext>
            </a:extLst>
          </p:cNvPr>
          <p:cNvSpPr txBox="1"/>
          <p:nvPr/>
        </p:nvSpPr>
        <p:spPr>
          <a:xfrm>
            <a:off x="613483" y="7384149"/>
            <a:ext cx="5334000" cy="276999"/>
          </a:xfrm>
          <a:prstGeom prst="rect">
            <a:avLst/>
          </a:prstGeom>
          <a:noFill/>
        </p:spPr>
        <p:txBody>
          <a:bodyPr wrap="square" rtlCol="0">
            <a:spAutoFit/>
          </a:bodyPr>
          <a:lstStyle/>
          <a:p>
            <a:r>
              <a:rPr lang="fr-FR" sz="1200" b="1" dirty="0">
                <a:solidFill>
                  <a:srgbClr val="29235C"/>
                </a:solidFill>
                <a:latin typeface="Open Sans" panose="020B0606030504020204" pitchFamily="34" charset="0"/>
                <a:ea typeface="Open Sans" panose="020B0606030504020204" pitchFamily="34" charset="0"/>
                <a:cs typeface="Open Sans" panose="020B0606030504020204" pitchFamily="34" charset="0"/>
              </a:rPr>
              <a:t>Des flux d’entrée en « Logistique » en baisse</a:t>
            </a:r>
          </a:p>
        </p:txBody>
      </p:sp>
      <p:sp>
        <p:nvSpPr>
          <p:cNvPr id="14" name="Ellipse 13">
            <a:extLst>
              <a:ext uri="{FF2B5EF4-FFF2-40B4-BE49-F238E27FC236}">
                <a16:creationId xmlns:a16="http://schemas.microsoft.com/office/drawing/2014/main" id="{DDD87D16-ACC0-3240-394D-ACA561FFD7E2}"/>
              </a:ext>
            </a:extLst>
          </p:cNvPr>
          <p:cNvSpPr/>
          <p:nvPr/>
        </p:nvSpPr>
        <p:spPr>
          <a:xfrm rot="20263286">
            <a:off x="369311" y="7430793"/>
            <a:ext cx="237994" cy="175365"/>
          </a:xfrm>
          <a:prstGeom prst="ellipse">
            <a:avLst/>
          </a:prstGeom>
          <a:solidFill>
            <a:srgbClr val="36A9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10172866-3BE3-74D2-6A65-A4668EBAA4D0}"/>
              </a:ext>
            </a:extLst>
          </p:cNvPr>
          <p:cNvSpPr txBox="1"/>
          <p:nvPr/>
        </p:nvSpPr>
        <p:spPr>
          <a:xfrm>
            <a:off x="6328251" y="7379975"/>
            <a:ext cx="419100" cy="276999"/>
          </a:xfrm>
          <a:prstGeom prst="rect">
            <a:avLst/>
          </a:prstGeom>
          <a:noFill/>
        </p:spPr>
        <p:txBody>
          <a:bodyPr wrap="square" rtlCol="0">
            <a:spAutoFit/>
          </a:bodyPr>
          <a:lstStyle/>
          <a:p>
            <a:r>
              <a:rPr lang="fr-FR" sz="1200" dirty="0">
                <a:solidFill>
                  <a:srgbClr val="29235C"/>
                </a:solidFill>
                <a:latin typeface="Open Sans" panose="020B0606030504020204" pitchFamily="34" charset="0"/>
                <a:ea typeface="Open Sans" panose="020B0606030504020204" pitchFamily="34" charset="0"/>
                <a:cs typeface="Open Sans" panose="020B0606030504020204" pitchFamily="34" charset="0"/>
              </a:rPr>
              <a:t>9</a:t>
            </a:r>
          </a:p>
        </p:txBody>
      </p:sp>
      <p:sp>
        <p:nvSpPr>
          <p:cNvPr id="7" name="ZoneTexte 6">
            <a:extLst>
              <a:ext uri="{FF2B5EF4-FFF2-40B4-BE49-F238E27FC236}">
                <a16:creationId xmlns:a16="http://schemas.microsoft.com/office/drawing/2014/main" id="{DD6AB64F-0569-181E-F04E-6DA7D9E8D2A2}"/>
              </a:ext>
            </a:extLst>
          </p:cNvPr>
          <p:cNvSpPr txBox="1"/>
          <p:nvPr/>
        </p:nvSpPr>
        <p:spPr>
          <a:xfrm>
            <a:off x="613483" y="7815949"/>
            <a:ext cx="5600474" cy="276999"/>
          </a:xfrm>
          <a:prstGeom prst="rect">
            <a:avLst/>
          </a:prstGeom>
          <a:noFill/>
        </p:spPr>
        <p:txBody>
          <a:bodyPr wrap="square" rtlCol="0">
            <a:spAutoFit/>
          </a:bodyPr>
          <a:lstStyle/>
          <a:p>
            <a:r>
              <a:rPr lang="fr-FR" sz="1200" b="1" dirty="0">
                <a:solidFill>
                  <a:srgbClr val="29235C"/>
                </a:solidFill>
                <a:latin typeface="Open Sans" panose="020B0606030504020204" pitchFamily="34" charset="0"/>
                <a:ea typeface="Open Sans" panose="020B0606030504020204" pitchFamily="34" charset="0"/>
                <a:cs typeface="Open Sans" panose="020B0606030504020204" pitchFamily="34" charset="0"/>
              </a:rPr>
              <a:t>Projet d’ouverture de sections Transport Logistique à la rentrée 2026</a:t>
            </a:r>
          </a:p>
        </p:txBody>
      </p:sp>
      <p:sp>
        <p:nvSpPr>
          <p:cNvPr id="18" name="Ellipse 17">
            <a:extLst>
              <a:ext uri="{FF2B5EF4-FFF2-40B4-BE49-F238E27FC236}">
                <a16:creationId xmlns:a16="http://schemas.microsoft.com/office/drawing/2014/main" id="{296B4CF9-62C2-F74C-F524-553E73C9584F}"/>
              </a:ext>
            </a:extLst>
          </p:cNvPr>
          <p:cNvSpPr/>
          <p:nvPr/>
        </p:nvSpPr>
        <p:spPr>
          <a:xfrm rot="20263286">
            <a:off x="369311" y="7862593"/>
            <a:ext cx="237994" cy="175365"/>
          </a:xfrm>
          <a:prstGeom prst="ellipse">
            <a:avLst/>
          </a:prstGeom>
          <a:solidFill>
            <a:srgbClr val="36A9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3DBDC309-2C5A-73EA-4E3F-D9E5C2ECD5F0}"/>
              </a:ext>
            </a:extLst>
          </p:cNvPr>
          <p:cNvSpPr txBox="1"/>
          <p:nvPr/>
        </p:nvSpPr>
        <p:spPr>
          <a:xfrm>
            <a:off x="6252051" y="7811775"/>
            <a:ext cx="419100" cy="276999"/>
          </a:xfrm>
          <a:prstGeom prst="rect">
            <a:avLst/>
          </a:prstGeom>
          <a:noFill/>
        </p:spPr>
        <p:txBody>
          <a:bodyPr wrap="square" rtlCol="0">
            <a:spAutoFit/>
          </a:bodyPr>
          <a:lstStyle/>
          <a:p>
            <a:r>
              <a:rPr lang="fr-FR" sz="1200" dirty="0">
                <a:solidFill>
                  <a:srgbClr val="29235C"/>
                </a:solidFill>
                <a:latin typeface="Open Sans" panose="020B0606030504020204" pitchFamily="34" charset="0"/>
                <a:ea typeface="Open Sans" panose="020B0606030504020204" pitchFamily="34" charset="0"/>
                <a:cs typeface="Open Sans" panose="020B0606030504020204" pitchFamily="34" charset="0"/>
              </a:rPr>
              <a:t>10</a:t>
            </a:r>
          </a:p>
        </p:txBody>
      </p:sp>
    </p:spTree>
    <p:extLst>
      <p:ext uri="{BB962C8B-B14F-4D97-AF65-F5344CB8AC3E}">
        <p14:creationId xmlns:p14="http://schemas.microsoft.com/office/powerpoint/2010/main" val="2560560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58D21-8D11-26B3-82A3-7D3C85A5FBC7}"/>
            </a:ext>
          </a:extLst>
        </p:cNvPr>
        <p:cNvGrpSpPr/>
        <p:nvPr/>
      </p:nvGrpSpPr>
      <p:grpSpPr>
        <a:xfrm>
          <a:off x="0" y="0"/>
          <a:ext cx="0" cy="0"/>
          <a:chOff x="0" y="0"/>
          <a:chExt cx="0" cy="0"/>
        </a:xfrm>
      </p:grpSpPr>
      <p:sp>
        <p:nvSpPr>
          <p:cNvPr id="18" name="Rectangle : coins arrondis 17">
            <a:extLst>
              <a:ext uri="{FF2B5EF4-FFF2-40B4-BE49-F238E27FC236}">
                <a16:creationId xmlns:a16="http://schemas.microsoft.com/office/drawing/2014/main" id="{3B64EF1B-F57F-BD3C-D295-3009727534F2}"/>
              </a:ext>
            </a:extLst>
          </p:cNvPr>
          <p:cNvSpPr/>
          <p:nvPr/>
        </p:nvSpPr>
        <p:spPr>
          <a:xfrm>
            <a:off x="361950" y="3044117"/>
            <a:ext cx="6072936" cy="3100203"/>
          </a:xfrm>
          <a:prstGeom prst="roundRect">
            <a:avLst/>
          </a:prstGeom>
          <a:solidFill>
            <a:srgbClr val="EF7D00">
              <a:alpha val="121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descr="Une image contenant texte, Police, logo, Graphique&#10;&#10;Description générée automatiquement">
            <a:extLst>
              <a:ext uri="{FF2B5EF4-FFF2-40B4-BE49-F238E27FC236}">
                <a16:creationId xmlns:a16="http://schemas.microsoft.com/office/drawing/2014/main" id="{243DD38B-C597-F27C-4AD0-4BA4B93398C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33763" y="9334870"/>
            <a:ext cx="1395984" cy="410370"/>
          </a:xfrm>
          <a:prstGeom prst="rect">
            <a:avLst/>
          </a:prstGeom>
        </p:spPr>
      </p:pic>
      <p:sp>
        <p:nvSpPr>
          <p:cNvPr id="21" name="ZoneTexte 20">
            <a:extLst>
              <a:ext uri="{FF2B5EF4-FFF2-40B4-BE49-F238E27FC236}">
                <a16:creationId xmlns:a16="http://schemas.microsoft.com/office/drawing/2014/main" id="{46AE566A-2078-34D7-2238-AA35C570508C}"/>
              </a:ext>
            </a:extLst>
          </p:cNvPr>
          <p:cNvSpPr txBox="1">
            <a:spLocks noGrp="1" noRot="1" noMove="1" noResize="1" noEditPoints="1" noAdjustHandles="1" noChangeArrowheads="1" noChangeShapeType="1"/>
          </p:cNvSpPr>
          <p:nvPr/>
        </p:nvSpPr>
        <p:spPr>
          <a:xfrm>
            <a:off x="3382386" y="9420595"/>
            <a:ext cx="46613" cy="276999"/>
          </a:xfrm>
          <a:prstGeom prst="rect">
            <a:avLst/>
          </a:prstGeom>
          <a:noFill/>
        </p:spPr>
        <p:txBody>
          <a:bodyPr wrap="square" rtlCol="0">
            <a:spAutoFit/>
          </a:bodyPr>
          <a:lstStyle/>
          <a:p>
            <a:r>
              <a:rPr lang="fr-FR" sz="1200" b="1" dirty="0">
                <a:solidFill>
                  <a:srgbClr val="29235C"/>
                </a:solidFill>
                <a:latin typeface="Open Sans" panose="020B0606030504020204" pitchFamily="34" charset="0"/>
                <a:ea typeface="Open Sans" panose="020B0606030504020204" pitchFamily="34" charset="0"/>
                <a:cs typeface="Open Sans" panose="020B0606030504020204" pitchFamily="34" charset="0"/>
              </a:rPr>
              <a:t>2</a:t>
            </a:r>
            <a:endParaRPr lang="fr-FR" sz="1200" dirty="0">
              <a:solidFill>
                <a:srgbClr val="29235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ZoneTexte 1">
            <a:extLst>
              <a:ext uri="{FF2B5EF4-FFF2-40B4-BE49-F238E27FC236}">
                <a16:creationId xmlns:a16="http://schemas.microsoft.com/office/drawing/2014/main" id="{8A264AF7-208B-0C45-DB1A-65C4B57850DA}"/>
              </a:ext>
            </a:extLst>
          </p:cNvPr>
          <p:cNvSpPr txBox="1"/>
          <p:nvPr/>
        </p:nvSpPr>
        <p:spPr>
          <a:xfrm>
            <a:off x="5381237" y="9420594"/>
            <a:ext cx="1143000" cy="230832"/>
          </a:xfrm>
          <a:prstGeom prst="rect">
            <a:avLst/>
          </a:prstGeom>
          <a:noFill/>
        </p:spPr>
        <p:txBody>
          <a:bodyPr wrap="square">
            <a:spAutoFit/>
          </a:bodyPr>
          <a:lstStyle/>
          <a:p>
            <a:r>
              <a:rPr lang="fr-FR" sz="900" dirty="0">
                <a:solidFill>
                  <a:srgbClr val="29235C"/>
                </a:solidFill>
                <a:latin typeface="Open Sans" panose="020B0606030504020204" pitchFamily="34" charset="0"/>
                <a:ea typeface="Open Sans" panose="020B0606030504020204" pitchFamily="34" charset="0"/>
                <a:cs typeface="Open Sans" panose="020B0606030504020204" pitchFamily="34" charset="0"/>
              </a:rPr>
              <a:t>Janvier 2026</a:t>
            </a:r>
            <a:endParaRPr lang="fr-FR" sz="900" dirty="0"/>
          </a:p>
        </p:txBody>
      </p:sp>
      <p:grpSp>
        <p:nvGrpSpPr>
          <p:cNvPr id="14" name="Groupe 13">
            <a:extLst>
              <a:ext uri="{FF2B5EF4-FFF2-40B4-BE49-F238E27FC236}">
                <a16:creationId xmlns:a16="http://schemas.microsoft.com/office/drawing/2014/main" id="{3B772F83-B3E1-2D03-D278-DA741893CD31}"/>
              </a:ext>
            </a:extLst>
          </p:cNvPr>
          <p:cNvGrpSpPr/>
          <p:nvPr/>
        </p:nvGrpSpPr>
        <p:grpSpPr>
          <a:xfrm>
            <a:off x="423109" y="471167"/>
            <a:ext cx="6011780" cy="643238"/>
            <a:chOff x="423110" y="159392"/>
            <a:chExt cx="6011780" cy="643238"/>
          </a:xfrm>
        </p:grpSpPr>
        <p:sp>
          <p:nvSpPr>
            <p:cNvPr id="15" name="Rectangle : coins arrondis 14">
              <a:extLst>
                <a:ext uri="{FF2B5EF4-FFF2-40B4-BE49-F238E27FC236}">
                  <a16:creationId xmlns:a16="http://schemas.microsoft.com/office/drawing/2014/main" id="{4D4A14D5-107E-438E-F3AF-91736BFF6EEC}"/>
                </a:ext>
              </a:extLst>
            </p:cNvPr>
            <p:cNvSpPr/>
            <p:nvPr/>
          </p:nvSpPr>
          <p:spPr>
            <a:xfrm>
              <a:off x="859590" y="180974"/>
              <a:ext cx="5575300" cy="600075"/>
            </a:xfrm>
            <a:prstGeom prst="roundRect">
              <a:avLst>
                <a:gd name="adj" fmla="val 50000"/>
              </a:avLst>
            </a:prstGeom>
            <a:solidFill>
              <a:srgbClr val="EF7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Ellipse 15">
              <a:extLst>
                <a:ext uri="{FF2B5EF4-FFF2-40B4-BE49-F238E27FC236}">
                  <a16:creationId xmlns:a16="http://schemas.microsoft.com/office/drawing/2014/main" id="{6F0DE9E0-CAB1-5E24-8D02-D2C9DCBDDFA2}"/>
                </a:ext>
              </a:extLst>
            </p:cNvPr>
            <p:cNvSpPr/>
            <p:nvPr/>
          </p:nvSpPr>
          <p:spPr>
            <a:xfrm rot="20263286">
              <a:off x="423110" y="159392"/>
              <a:ext cx="872961" cy="643238"/>
            </a:xfrm>
            <a:prstGeom prst="ellipse">
              <a:avLst/>
            </a:prstGeom>
            <a:solidFill>
              <a:srgbClr val="EF7D00"/>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9F379A83-CCF8-A9AD-67A8-CA96B8EAACAE}"/>
                </a:ext>
              </a:extLst>
            </p:cNvPr>
            <p:cNvSpPr txBox="1"/>
            <p:nvPr/>
          </p:nvSpPr>
          <p:spPr>
            <a:xfrm>
              <a:off x="670612" y="250177"/>
              <a:ext cx="290400" cy="461665"/>
            </a:xfrm>
            <a:prstGeom prst="rect">
              <a:avLst/>
            </a:prstGeom>
            <a:noFill/>
          </p:spPr>
          <p:txBody>
            <a:bodyPr wrap="square" rtlCol="0">
              <a:spAutoFit/>
            </a:bodyPr>
            <a:lstStyle/>
            <a:p>
              <a:r>
                <a:rPr lang="fr-FR"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endParaRPr lang="fr-FR" sz="2000" dirty="0">
                <a:solidFill>
                  <a:srgbClr val="29235C"/>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7" name="Groupe 26">
            <a:extLst>
              <a:ext uri="{FF2B5EF4-FFF2-40B4-BE49-F238E27FC236}">
                <a16:creationId xmlns:a16="http://schemas.microsoft.com/office/drawing/2014/main" id="{B89C75D7-43F9-E033-1792-5DABCA52B94A}"/>
              </a:ext>
            </a:extLst>
          </p:cNvPr>
          <p:cNvGrpSpPr/>
          <p:nvPr/>
        </p:nvGrpSpPr>
        <p:grpSpPr>
          <a:xfrm>
            <a:off x="1163812" y="5724968"/>
            <a:ext cx="4469212" cy="419352"/>
            <a:chOff x="961011" y="8898380"/>
            <a:chExt cx="4469212" cy="419352"/>
          </a:xfrm>
        </p:grpSpPr>
        <p:pic>
          <p:nvPicPr>
            <p:cNvPr id="13" name="Image 12">
              <a:extLst>
                <a:ext uri="{FF2B5EF4-FFF2-40B4-BE49-F238E27FC236}">
                  <a16:creationId xmlns:a16="http://schemas.microsoft.com/office/drawing/2014/main" id="{82C929C7-0E74-488E-3812-F90042939E04}"/>
                </a:ext>
              </a:extLst>
            </p:cNvPr>
            <p:cNvPicPr>
              <a:picLocks noChangeAspect="1"/>
            </p:cNvPicPr>
            <p:nvPr/>
          </p:nvPicPr>
          <p:blipFill>
            <a:blip r:embed="rId3">
              <a:clrChange>
                <a:clrFrom>
                  <a:srgbClr val="FFFFFF"/>
                </a:clrFrom>
                <a:clrTo>
                  <a:srgbClr val="FFFFFF">
                    <a:alpha val="0"/>
                  </a:srgbClr>
                </a:clrTo>
              </a:clrChange>
            </a:blip>
            <a:srcRect l="78944" t="52735" b="35552"/>
            <a:stretch/>
          </p:blipFill>
          <p:spPr>
            <a:xfrm>
              <a:off x="3986226" y="9002488"/>
              <a:ext cx="1443997" cy="315244"/>
            </a:xfrm>
            <a:prstGeom prst="rect">
              <a:avLst/>
            </a:prstGeom>
          </p:spPr>
        </p:pic>
        <p:pic>
          <p:nvPicPr>
            <p:cNvPr id="20" name="Image 19">
              <a:extLst>
                <a:ext uri="{FF2B5EF4-FFF2-40B4-BE49-F238E27FC236}">
                  <a16:creationId xmlns:a16="http://schemas.microsoft.com/office/drawing/2014/main" id="{202473D4-8EC9-AD27-2E18-BA16F647B56E}"/>
                </a:ext>
              </a:extLst>
            </p:cNvPr>
            <p:cNvPicPr>
              <a:picLocks noChangeAspect="1"/>
            </p:cNvPicPr>
            <p:nvPr/>
          </p:nvPicPr>
          <p:blipFill>
            <a:blip r:embed="rId3">
              <a:clrChange>
                <a:clrFrom>
                  <a:srgbClr val="FFFFFF"/>
                </a:clrFrom>
                <a:clrTo>
                  <a:srgbClr val="FFFFFF">
                    <a:alpha val="0"/>
                  </a:srgbClr>
                </a:clrTo>
              </a:clrChange>
            </a:blip>
            <a:srcRect l="78944" t="45590" b="46726"/>
            <a:stretch/>
          </p:blipFill>
          <p:spPr>
            <a:xfrm>
              <a:off x="2361854" y="8986160"/>
              <a:ext cx="1443997" cy="206829"/>
            </a:xfrm>
            <a:prstGeom prst="rect">
              <a:avLst/>
            </a:prstGeom>
          </p:spPr>
        </p:pic>
        <p:pic>
          <p:nvPicPr>
            <p:cNvPr id="22" name="Image 21">
              <a:extLst>
                <a:ext uri="{FF2B5EF4-FFF2-40B4-BE49-F238E27FC236}">
                  <a16:creationId xmlns:a16="http://schemas.microsoft.com/office/drawing/2014/main" id="{F738A6F7-5BA8-69D0-26CA-B07EAB0C5FBF}"/>
                </a:ext>
              </a:extLst>
            </p:cNvPr>
            <p:cNvPicPr>
              <a:picLocks noChangeAspect="1"/>
            </p:cNvPicPr>
            <p:nvPr/>
          </p:nvPicPr>
          <p:blipFill>
            <a:blip r:embed="rId3">
              <a:clrChange>
                <a:clrFrom>
                  <a:srgbClr val="FFFFFF"/>
                </a:clrFrom>
                <a:clrTo>
                  <a:srgbClr val="FFFFFF">
                    <a:alpha val="0"/>
                  </a:srgbClr>
                </a:clrTo>
              </a:clrChange>
            </a:blip>
            <a:srcRect l="78944" t="35860" b="52764"/>
            <a:stretch/>
          </p:blipFill>
          <p:spPr>
            <a:xfrm>
              <a:off x="961011" y="8898380"/>
              <a:ext cx="1443997" cy="306189"/>
            </a:xfrm>
            <a:prstGeom prst="rect">
              <a:avLst/>
            </a:prstGeom>
          </p:spPr>
        </p:pic>
      </p:grpSp>
      <p:sp>
        <p:nvSpPr>
          <p:cNvPr id="29" name="ZoneTexte 28">
            <a:extLst>
              <a:ext uri="{FF2B5EF4-FFF2-40B4-BE49-F238E27FC236}">
                <a16:creationId xmlns:a16="http://schemas.microsoft.com/office/drawing/2014/main" id="{EDB8FFA8-20A4-3D0C-11C9-1AF6E18BD60D}"/>
              </a:ext>
            </a:extLst>
          </p:cNvPr>
          <p:cNvSpPr txBox="1"/>
          <p:nvPr/>
        </p:nvSpPr>
        <p:spPr>
          <a:xfrm>
            <a:off x="476250" y="1230180"/>
            <a:ext cx="5958640" cy="1354217"/>
          </a:xfrm>
          <a:prstGeom prst="rect">
            <a:avLst/>
          </a:prstGeom>
          <a:noFill/>
          <a:ln>
            <a:noFill/>
          </a:ln>
        </p:spPr>
        <p:txBody>
          <a:bodyPr wrap="square" rtlCol="0">
            <a:spAutoFit/>
          </a:bodyPr>
          <a:lstStyle/>
          <a:p>
            <a:pPr algn="just"/>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Tous domaines de formation confondus, le taux de réussite s’établit à 84 %, en progression d’un point sur un an, confirmant une amélioration modérée.</a:t>
            </a:r>
          </a:p>
          <a:p>
            <a:pPr algn="just">
              <a:spcBef>
                <a:spcPts val="300"/>
              </a:spcBef>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Les diplômes en Conduite routière affichent le taux de réussite le plus élevé, atteignant </a:t>
            </a:r>
            <a:b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b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89 %, en progression d’un point par rapport à 2024.</a:t>
            </a:r>
          </a:p>
          <a:p>
            <a:pPr algn="just">
              <a:spcBef>
                <a:spcPts val="300"/>
              </a:spcBef>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Par ailleurs, les formations en Logistique présentent un taux de réussite de 85 %, stable sur un an, tandis que les formations en Exploitation transport enregistrent un recul, avec un taux de réussite de 74 %, soit une baisse d’un point par rapport à l’année précédente.</a:t>
            </a:r>
          </a:p>
        </p:txBody>
      </p:sp>
      <p:sp>
        <p:nvSpPr>
          <p:cNvPr id="30" name="ZoneTexte 29">
            <a:extLst>
              <a:ext uri="{FF2B5EF4-FFF2-40B4-BE49-F238E27FC236}">
                <a16:creationId xmlns:a16="http://schemas.microsoft.com/office/drawing/2014/main" id="{517536D5-E731-0C63-5929-B530F36BA060}"/>
              </a:ext>
            </a:extLst>
          </p:cNvPr>
          <p:cNvSpPr txBox="1"/>
          <p:nvPr/>
        </p:nvSpPr>
        <p:spPr>
          <a:xfrm>
            <a:off x="1328859" y="536547"/>
            <a:ext cx="4928008" cy="523220"/>
          </a:xfrm>
          <a:prstGeom prst="rect">
            <a:avLst/>
          </a:prstGeom>
          <a:noFill/>
        </p:spPr>
        <p:txBody>
          <a:bodyPr wrap="square">
            <a:spAutoFit/>
          </a:bodyPr>
          <a:lstStyle/>
          <a:p>
            <a:r>
              <a:rPr lang="fr-FR"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Légère progression des taux de réussite en conduite routière aux sessions d’examen 2025</a:t>
            </a:r>
          </a:p>
        </p:txBody>
      </p:sp>
      <p:sp>
        <p:nvSpPr>
          <p:cNvPr id="25" name="Organigramme : Procédé prédéfini 24">
            <a:extLst>
              <a:ext uri="{FF2B5EF4-FFF2-40B4-BE49-F238E27FC236}">
                <a16:creationId xmlns:a16="http://schemas.microsoft.com/office/drawing/2014/main" id="{88438166-2851-67DB-F5D8-6D2416061142}"/>
              </a:ext>
            </a:extLst>
          </p:cNvPr>
          <p:cNvSpPr/>
          <p:nvPr/>
        </p:nvSpPr>
        <p:spPr>
          <a:xfrm>
            <a:off x="5520267" y="3330255"/>
            <a:ext cx="816987" cy="2482493"/>
          </a:xfrm>
          <a:custGeom>
            <a:avLst/>
            <a:gdLst>
              <a:gd name="csX0" fmla="*/ 0 w 816987"/>
              <a:gd name="csY0" fmla="*/ 0 h 2482493"/>
              <a:gd name="csX1" fmla="*/ 424833 w 816987"/>
              <a:gd name="csY1" fmla="*/ 0 h 2482493"/>
              <a:gd name="csX2" fmla="*/ 816987 w 816987"/>
              <a:gd name="csY2" fmla="*/ 0 h 2482493"/>
              <a:gd name="csX3" fmla="*/ 816987 w 816987"/>
              <a:gd name="csY3" fmla="*/ 446849 h 2482493"/>
              <a:gd name="csX4" fmla="*/ 816987 w 816987"/>
              <a:gd name="csY4" fmla="*/ 992997 h 2482493"/>
              <a:gd name="csX5" fmla="*/ 816987 w 816987"/>
              <a:gd name="csY5" fmla="*/ 1539146 h 2482493"/>
              <a:gd name="csX6" fmla="*/ 816987 w 816987"/>
              <a:gd name="csY6" fmla="*/ 1961169 h 2482493"/>
              <a:gd name="csX7" fmla="*/ 816987 w 816987"/>
              <a:gd name="csY7" fmla="*/ 2482493 h 2482493"/>
              <a:gd name="csX8" fmla="*/ 400324 w 816987"/>
              <a:gd name="csY8" fmla="*/ 2482493 h 2482493"/>
              <a:gd name="csX9" fmla="*/ 0 w 816987"/>
              <a:gd name="csY9" fmla="*/ 2482493 h 2482493"/>
              <a:gd name="csX10" fmla="*/ 0 w 816987"/>
              <a:gd name="csY10" fmla="*/ 2010819 h 2482493"/>
              <a:gd name="csX11" fmla="*/ 0 w 816987"/>
              <a:gd name="csY11" fmla="*/ 1588796 h 2482493"/>
              <a:gd name="csX12" fmla="*/ 0 w 816987"/>
              <a:gd name="csY12" fmla="*/ 1117122 h 2482493"/>
              <a:gd name="csX13" fmla="*/ 0 w 816987"/>
              <a:gd name="csY13" fmla="*/ 595798 h 2482493"/>
              <a:gd name="csX14" fmla="*/ 0 w 816987"/>
              <a:gd name="csY14" fmla="*/ 0 h 2482493"/>
              <a:gd name="csX0" fmla="*/ 102123 w 816987"/>
              <a:gd name="csY0" fmla="*/ 0 h 2482493"/>
              <a:gd name="csX1" fmla="*/ 102123 w 816987"/>
              <a:gd name="csY1" fmla="*/ 546148 h 2482493"/>
              <a:gd name="csX2" fmla="*/ 102123 w 816987"/>
              <a:gd name="csY2" fmla="*/ 1017822 h 2482493"/>
              <a:gd name="csX3" fmla="*/ 102123 w 816987"/>
              <a:gd name="csY3" fmla="*/ 1514321 h 2482493"/>
              <a:gd name="csX4" fmla="*/ 102123 w 816987"/>
              <a:gd name="csY4" fmla="*/ 2035644 h 2482493"/>
              <a:gd name="csX5" fmla="*/ 102123 w 816987"/>
              <a:gd name="csY5" fmla="*/ 2482493 h 2482493"/>
              <a:gd name="csX6" fmla="*/ 714863 w 816987"/>
              <a:gd name="csY6" fmla="*/ 0 h 2482493"/>
              <a:gd name="csX7" fmla="*/ 714863 w 816987"/>
              <a:gd name="csY7" fmla="*/ 471674 h 2482493"/>
              <a:gd name="csX8" fmla="*/ 714863 w 816987"/>
              <a:gd name="csY8" fmla="*/ 992997 h 2482493"/>
              <a:gd name="csX9" fmla="*/ 714863 w 816987"/>
              <a:gd name="csY9" fmla="*/ 1514321 h 2482493"/>
              <a:gd name="csX10" fmla="*/ 714863 w 816987"/>
              <a:gd name="csY10" fmla="*/ 2482493 h 2482493"/>
              <a:gd name="csX0" fmla="*/ 0 w 816987"/>
              <a:gd name="csY0" fmla="*/ 0 h 2482493"/>
              <a:gd name="csX1" fmla="*/ 408494 w 816987"/>
              <a:gd name="csY1" fmla="*/ 0 h 2482493"/>
              <a:gd name="csX2" fmla="*/ 816987 w 816987"/>
              <a:gd name="csY2" fmla="*/ 0 h 2482493"/>
              <a:gd name="csX3" fmla="*/ 816987 w 816987"/>
              <a:gd name="csY3" fmla="*/ 422024 h 2482493"/>
              <a:gd name="csX4" fmla="*/ 816987 w 816987"/>
              <a:gd name="csY4" fmla="*/ 893697 h 2482493"/>
              <a:gd name="csX5" fmla="*/ 816987 w 816987"/>
              <a:gd name="csY5" fmla="*/ 1390196 h 2482493"/>
              <a:gd name="csX6" fmla="*/ 816987 w 816987"/>
              <a:gd name="csY6" fmla="*/ 1911520 h 2482493"/>
              <a:gd name="csX7" fmla="*/ 816987 w 816987"/>
              <a:gd name="csY7" fmla="*/ 2482493 h 2482493"/>
              <a:gd name="csX8" fmla="*/ 400324 w 816987"/>
              <a:gd name="csY8" fmla="*/ 2482493 h 2482493"/>
              <a:gd name="csX9" fmla="*/ 0 w 816987"/>
              <a:gd name="csY9" fmla="*/ 2482493 h 2482493"/>
              <a:gd name="csX10" fmla="*/ 0 w 816987"/>
              <a:gd name="csY10" fmla="*/ 1961169 h 2482493"/>
              <a:gd name="csX11" fmla="*/ 0 w 816987"/>
              <a:gd name="csY11" fmla="*/ 1415021 h 2482493"/>
              <a:gd name="csX12" fmla="*/ 0 w 816987"/>
              <a:gd name="csY12" fmla="*/ 992997 h 2482493"/>
              <a:gd name="csX13" fmla="*/ 0 w 816987"/>
              <a:gd name="csY13" fmla="*/ 496499 h 2482493"/>
              <a:gd name="csX14" fmla="*/ 0 w 816987"/>
              <a:gd name="csY14" fmla="*/ 0 h 248249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816987" h="2482493" stroke="0" extrusionOk="0">
                <a:moveTo>
                  <a:pt x="0" y="0"/>
                </a:moveTo>
                <a:cubicBezTo>
                  <a:pt x="131711" y="-36387"/>
                  <a:pt x="242612" y="2949"/>
                  <a:pt x="424833" y="0"/>
                </a:cubicBezTo>
                <a:cubicBezTo>
                  <a:pt x="607054" y="-2949"/>
                  <a:pt x="670098" y="36002"/>
                  <a:pt x="816987" y="0"/>
                </a:cubicBezTo>
                <a:cubicBezTo>
                  <a:pt x="829063" y="89718"/>
                  <a:pt x="781238" y="273252"/>
                  <a:pt x="816987" y="446849"/>
                </a:cubicBezTo>
                <a:cubicBezTo>
                  <a:pt x="852736" y="620446"/>
                  <a:pt x="788805" y="763148"/>
                  <a:pt x="816987" y="992997"/>
                </a:cubicBezTo>
                <a:cubicBezTo>
                  <a:pt x="845169" y="1222846"/>
                  <a:pt x="802663" y="1427185"/>
                  <a:pt x="816987" y="1539146"/>
                </a:cubicBezTo>
                <a:cubicBezTo>
                  <a:pt x="831311" y="1651107"/>
                  <a:pt x="770017" y="1832523"/>
                  <a:pt x="816987" y="1961169"/>
                </a:cubicBezTo>
                <a:cubicBezTo>
                  <a:pt x="863957" y="2089815"/>
                  <a:pt x="768520" y="2264483"/>
                  <a:pt x="816987" y="2482493"/>
                </a:cubicBezTo>
                <a:cubicBezTo>
                  <a:pt x="628839" y="2493360"/>
                  <a:pt x="504506" y="2442361"/>
                  <a:pt x="400324" y="2482493"/>
                </a:cubicBezTo>
                <a:cubicBezTo>
                  <a:pt x="296142" y="2522625"/>
                  <a:pt x="115432" y="2462331"/>
                  <a:pt x="0" y="2482493"/>
                </a:cubicBezTo>
                <a:cubicBezTo>
                  <a:pt x="-34533" y="2361373"/>
                  <a:pt x="9244" y="2167501"/>
                  <a:pt x="0" y="2010819"/>
                </a:cubicBezTo>
                <a:cubicBezTo>
                  <a:pt x="-9244" y="1854137"/>
                  <a:pt x="40239" y="1707811"/>
                  <a:pt x="0" y="1588796"/>
                </a:cubicBezTo>
                <a:cubicBezTo>
                  <a:pt x="-40239" y="1469781"/>
                  <a:pt x="8319" y="1214426"/>
                  <a:pt x="0" y="1117122"/>
                </a:cubicBezTo>
                <a:cubicBezTo>
                  <a:pt x="-8319" y="1019818"/>
                  <a:pt x="59116" y="755537"/>
                  <a:pt x="0" y="595798"/>
                </a:cubicBezTo>
                <a:cubicBezTo>
                  <a:pt x="-59116" y="436059"/>
                  <a:pt x="62080" y="240781"/>
                  <a:pt x="0" y="0"/>
                </a:cubicBezTo>
                <a:close/>
              </a:path>
              <a:path w="816987" h="2482493" fill="none" extrusionOk="0">
                <a:moveTo>
                  <a:pt x="102123" y="0"/>
                </a:moveTo>
                <a:cubicBezTo>
                  <a:pt x="128308" y="265681"/>
                  <a:pt x="84191" y="372179"/>
                  <a:pt x="102123" y="546148"/>
                </a:cubicBezTo>
                <a:cubicBezTo>
                  <a:pt x="120055" y="720117"/>
                  <a:pt x="49568" y="809681"/>
                  <a:pt x="102123" y="1017822"/>
                </a:cubicBezTo>
                <a:cubicBezTo>
                  <a:pt x="154678" y="1225963"/>
                  <a:pt x="54754" y="1376217"/>
                  <a:pt x="102123" y="1514321"/>
                </a:cubicBezTo>
                <a:cubicBezTo>
                  <a:pt x="149492" y="1652425"/>
                  <a:pt x="93131" y="1918118"/>
                  <a:pt x="102123" y="2035644"/>
                </a:cubicBezTo>
                <a:cubicBezTo>
                  <a:pt x="111115" y="2153170"/>
                  <a:pt x="59854" y="2295071"/>
                  <a:pt x="102123" y="2482493"/>
                </a:cubicBezTo>
                <a:moveTo>
                  <a:pt x="714863" y="0"/>
                </a:moveTo>
                <a:cubicBezTo>
                  <a:pt x="726098" y="178436"/>
                  <a:pt x="658618" y="334988"/>
                  <a:pt x="714863" y="471674"/>
                </a:cubicBezTo>
                <a:cubicBezTo>
                  <a:pt x="771108" y="608360"/>
                  <a:pt x="678144" y="844780"/>
                  <a:pt x="714863" y="992997"/>
                </a:cubicBezTo>
                <a:cubicBezTo>
                  <a:pt x="751582" y="1141214"/>
                  <a:pt x="677755" y="1256190"/>
                  <a:pt x="714863" y="1514321"/>
                </a:cubicBezTo>
                <a:cubicBezTo>
                  <a:pt x="751971" y="1772452"/>
                  <a:pt x="631231" y="2078954"/>
                  <a:pt x="714863" y="2482493"/>
                </a:cubicBezTo>
              </a:path>
              <a:path w="816987" h="2482493" fill="none" extrusionOk="0">
                <a:moveTo>
                  <a:pt x="0" y="0"/>
                </a:moveTo>
                <a:cubicBezTo>
                  <a:pt x="204134" y="-3420"/>
                  <a:pt x="303899" y="20532"/>
                  <a:pt x="408494" y="0"/>
                </a:cubicBezTo>
                <a:cubicBezTo>
                  <a:pt x="513089" y="-20532"/>
                  <a:pt x="645249" y="21856"/>
                  <a:pt x="816987" y="0"/>
                </a:cubicBezTo>
                <a:cubicBezTo>
                  <a:pt x="843117" y="114740"/>
                  <a:pt x="779300" y="259282"/>
                  <a:pt x="816987" y="422024"/>
                </a:cubicBezTo>
                <a:cubicBezTo>
                  <a:pt x="854674" y="584766"/>
                  <a:pt x="792590" y="742291"/>
                  <a:pt x="816987" y="893697"/>
                </a:cubicBezTo>
                <a:cubicBezTo>
                  <a:pt x="841384" y="1045103"/>
                  <a:pt x="775864" y="1150016"/>
                  <a:pt x="816987" y="1390196"/>
                </a:cubicBezTo>
                <a:cubicBezTo>
                  <a:pt x="858110" y="1630376"/>
                  <a:pt x="760838" y="1767728"/>
                  <a:pt x="816987" y="1911520"/>
                </a:cubicBezTo>
                <a:cubicBezTo>
                  <a:pt x="873136" y="2055312"/>
                  <a:pt x="790119" y="2198973"/>
                  <a:pt x="816987" y="2482493"/>
                </a:cubicBezTo>
                <a:cubicBezTo>
                  <a:pt x="663283" y="2516900"/>
                  <a:pt x="557603" y="2452020"/>
                  <a:pt x="400324" y="2482493"/>
                </a:cubicBezTo>
                <a:cubicBezTo>
                  <a:pt x="243045" y="2512966"/>
                  <a:pt x="151176" y="2475228"/>
                  <a:pt x="0" y="2482493"/>
                </a:cubicBezTo>
                <a:cubicBezTo>
                  <a:pt x="-50066" y="2245493"/>
                  <a:pt x="13764" y="2202620"/>
                  <a:pt x="0" y="1961169"/>
                </a:cubicBezTo>
                <a:cubicBezTo>
                  <a:pt x="-13764" y="1719718"/>
                  <a:pt x="29240" y="1609925"/>
                  <a:pt x="0" y="1415021"/>
                </a:cubicBezTo>
                <a:cubicBezTo>
                  <a:pt x="-29240" y="1220117"/>
                  <a:pt x="23338" y="1077592"/>
                  <a:pt x="0" y="992997"/>
                </a:cubicBezTo>
                <a:cubicBezTo>
                  <a:pt x="-23338" y="908402"/>
                  <a:pt x="45568" y="633186"/>
                  <a:pt x="0" y="496499"/>
                </a:cubicBezTo>
                <a:cubicBezTo>
                  <a:pt x="-45568" y="359812"/>
                  <a:pt x="33359" y="230972"/>
                  <a:pt x="0" y="0"/>
                </a:cubicBezTo>
                <a:close/>
              </a:path>
              <a:path w="816987" h="2482493" fill="none" stroke="0" extrusionOk="0">
                <a:moveTo>
                  <a:pt x="102123" y="0"/>
                </a:moveTo>
                <a:cubicBezTo>
                  <a:pt x="114509" y="184532"/>
                  <a:pt x="46446" y="353790"/>
                  <a:pt x="102123" y="521324"/>
                </a:cubicBezTo>
                <a:cubicBezTo>
                  <a:pt x="157800" y="688858"/>
                  <a:pt x="60754" y="834497"/>
                  <a:pt x="102123" y="1017822"/>
                </a:cubicBezTo>
                <a:cubicBezTo>
                  <a:pt x="143492" y="1201147"/>
                  <a:pt x="78693" y="1383257"/>
                  <a:pt x="102123" y="1514321"/>
                </a:cubicBezTo>
                <a:cubicBezTo>
                  <a:pt x="125553" y="1645385"/>
                  <a:pt x="80119" y="1740710"/>
                  <a:pt x="102123" y="1936345"/>
                </a:cubicBezTo>
                <a:cubicBezTo>
                  <a:pt x="124127" y="2131980"/>
                  <a:pt x="80184" y="2263347"/>
                  <a:pt x="102123" y="2482493"/>
                </a:cubicBezTo>
                <a:moveTo>
                  <a:pt x="714863" y="0"/>
                </a:moveTo>
                <a:cubicBezTo>
                  <a:pt x="716443" y="180791"/>
                  <a:pt x="709495" y="339216"/>
                  <a:pt x="714863" y="546148"/>
                </a:cubicBezTo>
                <a:cubicBezTo>
                  <a:pt x="720231" y="753080"/>
                  <a:pt x="677173" y="835969"/>
                  <a:pt x="714863" y="992997"/>
                </a:cubicBezTo>
                <a:cubicBezTo>
                  <a:pt x="752553" y="1150025"/>
                  <a:pt x="664642" y="1320553"/>
                  <a:pt x="714863" y="1415021"/>
                </a:cubicBezTo>
                <a:cubicBezTo>
                  <a:pt x="765084" y="1509489"/>
                  <a:pt x="699980" y="1802921"/>
                  <a:pt x="714863" y="1911520"/>
                </a:cubicBezTo>
                <a:cubicBezTo>
                  <a:pt x="729746" y="2020119"/>
                  <a:pt x="652358" y="2354983"/>
                  <a:pt x="714863" y="2482493"/>
                </a:cubicBezTo>
              </a:path>
              <a:path w="816987" h="2482493" fill="none" stroke="0" extrusionOk="0">
                <a:moveTo>
                  <a:pt x="0" y="0"/>
                </a:moveTo>
                <a:cubicBezTo>
                  <a:pt x="100529" y="-21030"/>
                  <a:pt x="263041" y="45907"/>
                  <a:pt x="392154" y="0"/>
                </a:cubicBezTo>
                <a:cubicBezTo>
                  <a:pt x="521267" y="-45907"/>
                  <a:pt x="679416" y="1196"/>
                  <a:pt x="816987" y="0"/>
                </a:cubicBezTo>
                <a:cubicBezTo>
                  <a:pt x="830282" y="174199"/>
                  <a:pt x="791278" y="302636"/>
                  <a:pt x="816987" y="496499"/>
                </a:cubicBezTo>
                <a:cubicBezTo>
                  <a:pt x="842696" y="690362"/>
                  <a:pt x="770389" y="772704"/>
                  <a:pt x="816987" y="918522"/>
                </a:cubicBezTo>
                <a:cubicBezTo>
                  <a:pt x="863585" y="1064340"/>
                  <a:pt x="797819" y="1150144"/>
                  <a:pt x="816987" y="1365371"/>
                </a:cubicBezTo>
                <a:cubicBezTo>
                  <a:pt x="836155" y="1580598"/>
                  <a:pt x="777604" y="1719757"/>
                  <a:pt x="816987" y="1861870"/>
                </a:cubicBezTo>
                <a:cubicBezTo>
                  <a:pt x="856370" y="2003983"/>
                  <a:pt x="782604" y="2354528"/>
                  <a:pt x="816987" y="2482493"/>
                </a:cubicBezTo>
                <a:cubicBezTo>
                  <a:pt x="712647" y="2484911"/>
                  <a:pt x="547839" y="2475965"/>
                  <a:pt x="408494" y="2482493"/>
                </a:cubicBezTo>
                <a:cubicBezTo>
                  <a:pt x="269149" y="2489021"/>
                  <a:pt x="129560" y="2476729"/>
                  <a:pt x="0" y="2482493"/>
                </a:cubicBezTo>
                <a:cubicBezTo>
                  <a:pt x="-14842" y="2248969"/>
                  <a:pt x="20751" y="2116689"/>
                  <a:pt x="0" y="2010819"/>
                </a:cubicBezTo>
                <a:cubicBezTo>
                  <a:pt x="-20751" y="1904949"/>
                  <a:pt x="65529" y="1709212"/>
                  <a:pt x="0" y="1464671"/>
                </a:cubicBezTo>
                <a:cubicBezTo>
                  <a:pt x="-65529" y="1220130"/>
                  <a:pt x="47507" y="1164945"/>
                  <a:pt x="0" y="968172"/>
                </a:cubicBezTo>
                <a:cubicBezTo>
                  <a:pt x="-47507" y="771399"/>
                  <a:pt x="52936" y="718147"/>
                  <a:pt x="0" y="521324"/>
                </a:cubicBezTo>
                <a:cubicBezTo>
                  <a:pt x="-52936" y="324501"/>
                  <a:pt x="29798" y="254217"/>
                  <a:pt x="0" y="0"/>
                </a:cubicBezTo>
                <a:close/>
              </a:path>
            </a:pathLst>
          </a:custGeom>
          <a:solidFill>
            <a:srgbClr val="FFFFFF">
              <a:alpha val="50196"/>
            </a:srgbClr>
          </a:solidFill>
          <a:ln w="6350">
            <a:solidFill>
              <a:schemeClr val="accent2">
                <a:lumMod val="75000"/>
              </a:schemeClr>
            </a:solidFill>
            <a:extLst>
              <a:ext uri="{C807C97D-BFC1-408E-A445-0C87EB9F89A2}">
                <ask:lineSketchStyleProps xmlns:ask="http://schemas.microsoft.com/office/drawing/2018/sketchyshapes" sd="1031294760">
                  <a:prstGeom prst="flowChartPredefinedProcess">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Image 22" descr="Une image contenant ligne, diagramme, Tracé, texte&#10;&#10;Le contenu généré par l’IA peut être incorrect.">
            <a:extLst>
              <a:ext uri="{FF2B5EF4-FFF2-40B4-BE49-F238E27FC236}">
                <a16:creationId xmlns:a16="http://schemas.microsoft.com/office/drawing/2014/main" id="{5876B92E-ACED-B64A-C027-55049BEE9C0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92167" y="3330255"/>
            <a:ext cx="6073666" cy="2453853"/>
          </a:xfrm>
          <a:prstGeom prst="rect">
            <a:avLst/>
          </a:prstGeom>
        </p:spPr>
      </p:pic>
      <p:sp>
        <p:nvSpPr>
          <p:cNvPr id="28" name="ZoneTexte 27">
            <a:extLst>
              <a:ext uri="{FF2B5EF4-FFF2-40B4-BE49-F238E27FC236}">
                <a16:creationId xmlns:a16="http://schemas.microsoft.com/office/drawing/2014/main" id="{C456F832-0EEF-B293-3730-71EEDF4953BC}"/>
              </a:ext>
            </a:extLst>
          </p:cNvPr>
          <p:cNvSpPr txBox="1"/>
          <p:nvPr/>
        </p:nvSpPr>
        <p:spPr>
          <a:xfrm>
            <a:off x="583565" y="3101110"/>
            <a:ext cx="5049459" cy="246221"/>
          </a:xfrm>
          <a:prstGeom prst="rect">
            <a:avLst/>
          </a:prstGeom>
          <a:noFill/>
        </p:spPr>
        <p:txBody>
          <a:bodyPr wrap="square" rtlCol="0">
            <a:spAutoFit/>
          </a:bodyPr>
          <a:lstStyle/>
          <a:p>
            <a:r>
              <a:rPr lang="fr-FR" sz="1000" u="sng"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Taux de réussite aux examens par domaine de formation (sur 7 ans)</a:t>
            </a:r>
            <a:r>
              <a:rPr lang="fr-FR" sz="10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 :</a:t>
            </a:r>
          </a:p>
        </p:txBody>
      </p:sp>
      <p:grpSp>
        <p:nvGrpSpPr>
          <p:cNvPr id="32" name="Groupe 31">
            <a:extLst>
              <a:ext uri="{FF2B5EF4-FFF2-40B4-BE49-F238E27FC236}">
                <a16:creationId xmlns:a16="http://schemas.microsoft.com/office/drawing/2014/main" id="{355ADAEA-920B-CB4A-FD90-3CB66BC9587D}"/>
              </a:ext>
            </a:extLst>
          </p:cNvPr>
          <p:cNvGrpSpPr>
            <a:grpSpLocks/>
          </p:cNvGrpSpPr>
          <p:nvPr/>
        </p:nvGrpSpPr>
        <p:grpSpPr>
          <a:xfrm>
            <a:off x="423110" y="6521938"/>
            <a:ext cx="6011780" cy="643238"/>
            <a:chOff x="423110" y="159392"/>
            <a:chExt cx="6011780" cy="643238"/>
          </a:xfrm>
          <a:solidFill>
            <a:srgbClr val="AF1E54"/>
          </a:solidFill>
        </p:grpSpPr>
        <p:sp>
          <p:nvSpPr>
            <p:cNvPr id="33" name="Rectangle : coins arrondis 32">
              <a:extLst>
                <a:ext uri="{FF2B5EF4-FFF2-40B4-BE49-F238E27FC236}">
                  <a16:creationId xmlns:a16="http://schemas.microsoft.com/office/drawing/2014/main" id="{CB31823C-30DD-78FB-212A-09D4A0769A48}"/>
                </a:ext>
              </a:extLst>
            </p:cNvPr>
            <p:cNvSpPr>
              <a:spLocks/>
            </p:cNvSpPr>
            <p:nvPr/>
          </p:nvSpPr>
          <p:spPr>
            <a:xfrm>
              <a:off x="859590" y="180974"/>
              <a:ext cx="5575300" cy="600075"/>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Ellipse 33">
              <a:extLst>
                <a:ext uri="{FF2B5EF4-FFF2-40B4-BE49-F238E27FC236}">
                  <a16:creationId xmlns:a16="http://schemas.microsoft.com/office/drawing/2014/main" id="{3819E8F8-B820-D762-0F33-0330085458C2}"/>
                </a:ext>
              </a:extLst>
            </p:cNvPr>
            <p:cNvSpPr>
              <a:spLocks/>
            </p:cNvSpPr>
            <p:nvPr/>
          </p:nvSpPr>
          <p:spPr>
            <a:xfrm rot="20263286">
              <a:off x="423110" y="159392"/>
              <a:ext cx="872961" cy="643238"/>
            </a:xfrm>
            <a:prstGeom prst="ellipse">
              <a:avLst/>
            </a:prstGeom>
            <a:grp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23929641-6E2D-CD8E-9FE6-AFC9F93A4E87}"/>
                </a:ext>
              </a:extLst>
            </p:cNvPr>
            <p:cNvSpPr txBox="1">
              <a:spLocks/>
            </p:cNvSpPr>
            <p:nvPr/>
          </p:nvSpPr>
          <p:spPr>
            <a:xfrm>
              <a:off x="670612" y="250177"/>
              <a:ext cx="290400" cy="461665"/>
            </a:xfrm>
            <a:prstGeom prst="rect">
              <a:avLst/>
            </a:prstGeom>
            <a:grpFill/>
          </p:spPr>
          <p:txBody>
            <a:bodyPr wrap="square" rtlCol="0">
              <a:spAutoFit/>
            </a:bodyPr>
            <a:lstStyle/>
            <a:p>
              <a:r>
                <a:rPr lang="fr-FR"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endParaRPr lang="fr-FR" sz="2000" dirty="0">
                <a:solidFill>
                  <a:srgbClr val="29235C"/>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6" name="ZoneTexte 35">
            <a:extLst>
              <a:ext uri="{FF2B5EF4-FFF2-40B4-BE49-F238E27FC236}">
                <a16:creationId xmlns:a16="http://schemas.microsoft.com/office/drawing/2014/main" id="{B96F4F5A-848F-795D-27DF-EEAFC29970F0}"/>
              </a:ext>
            </a:extLst>
          </p:cNvPr>
          <p:cNvSpPr txBox="1"/>
          <p:nvPr/>
        </p:nvSpPr>
        <p:spPr>
          <a:xfrm>
            <a:off x="1352833" y="6662075"/>
            <a:ext cx="4895567" cy="307777"/>
          </a:xfrm>
          <a:prstGeom prst="rect">
            <a:avLst/>
          </a:prstGeom>
          <a:noFill/>
        </p:spPr>
        <p:txBody>
          <a:bodyPr wrap="square" rtlCol="0">
            <a:spAutoFit/>
          </a:bodyPr>
          <a:lstStyle/>
          <a:p>
            <a:r>
              <a:rPr lang="fr-FR"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Résultats aux examens 2025 : tendances par diplôme</a:t>
            </a:r>
            <a:endParaRPr lang="fr-FR" sz="1200" dirty="0">
              <a:solidFill>
                <a:srgbClr val="29235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ZoneTexte 36">
            <a:extLst>
              <a:ext uri="{FF2B5EF4-FFF2-40B4-BE49-F238E27FC236}">
                <a16:creationId xmlns:a16="http://schemas.microsoft.com/office/drawing/2014/main" id="{298DE4DD-E968-8B54-449D-4E585F0C128F}"/>
              </a:ext>
            </a:extLst>
          </p:cNvPr>
          <p:cNvSpPr txBox="1"/>
          <p:nvPr/>
        </p:nvSpPr>
        <p:spPr>
          <a:xfrm>
            <a:off x="476250" y="7273814"/>
            <a:ext cx="5927706" cy="2031325"/>
          </a:xfrm>
          <a:prstGeom prst="rect">
            <a:avLst/>
          </a:prstGeom>
          <a:noFill/>
        </p:spPr>
        <p:txBody>
          <a:bodyPr wrap="square" rtlCol="0">
            <a:spAutoFit/>
          </a:bodyPr>
          <a:lstStyle/>
          <a:p>
            <a:pPr algn="just"/>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Les taux de réussite des formations en Conduite Routière présentent les meilleures performances pour les CAP en 1 an. Le CAP Conducteur Routier de Marchandises (CRM) en 1 an atteint ainsi un taux de réussite de 95 %, en progression de 2 points par rapport à 2024, et le taux de réussite du CAP Conducteur Agent d’Accueil en Autobus et Autocar (C4A) en 1 an est de 94 %.</a:t>
            </a:r>
          </a:p>
          <a:p>
            <a:pPr algn="just">
              <a:spcBef>
                <a:spcPts val="300"/>
              </a:spcBef>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Le BAC Pro. Conducteur Transport Routier de Marchandises (CTRM) en 3 ans enregistre un taux de réussite de 89 %, en léger recul d’un point. </a:t>
            </a:r>
          </a:p>
          <a:p>
            <a:pPr algn="just">
              <a:spcBef>
                <a:spcPts val="300"/>
              </a:spcBef>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Les formations de niveau CAP en 2 ans affichent également une amélioration par rapport à l’année précédente, avec un taux de réussite de 82 % (+ 2 points) pour le CAP Conducteur Routier de Marchandises (CRM) et de 83 % (+ 6 points) pour le CAP Conducteur Livreur de Marchandises (CLM).</a:t>
            </a:r>
          </a:p>
        </p:txBody>
      </p:sp>
    </p:spTree>
    <p:extLst>
      <p:ext uri="{BB962C8B-B14F-4D97-AF65-F5344CB8AC3E}">
        <p14:creationId xmlns:p14="http://schemas.microsoft.com/office/powerpoint/2010/main" val="479251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D4849-336C-C5E9-3DDA-48CAF03F8CA4}"/>
            </a:ext>
          </a:extLst>
        </p:cNvPr>
        <p:cNvGrpSpPr/>
        <p:nvPr/>
      </p:nvGrpSpPr>
      <p:grpSpPr>
        <a:xfrm>
          <a:off x="0" y="0"/>
          <a:ext cx="0" cy="0"/>
          <a:chOff x="0" y="0"/>
          <a:chExt cx="0" cy="0"/>
        </a:xfrm>
      </p:grpSpPr>
      <p:sp>
        <p:nvSpPr>
          <p:cNvPr id="9" name="Rectangle : coins arrondis 8">
            <a:extLst>
              <a:ext uri="{FF2B5EF4-FFF2-40B4-BE49-F238E27FC236}">
                <a16:creationId xmlns:a16="http://schemas.microsoft.com/office/drawing/2014/main" id="{4DC215EF-95FB-2C92-3C60-359993DA1258}"/>
              </a:ext>
            </a:extLst>
          </p:cNvPr>
          <p:cNvSpPr/>
          <p:nvPr/>
        </p:nvSpPr>
        <p:spPr>
          <a:xfrm>
            <a:off x="280987" y="4180561"/>
            <a:ext cx="6296025" cy="3562514"/>
          </a:xfrm>
          <a:prstGeom prst="roundRect">
            <a:avLst>
              <a:gd name="adj" fmla="val 12424"/>
            </a:avLst>
          </a:prstGeom>
          <a:solidFill>
            <a:srgbClr val="AF1E54">
              <a:alpha val="121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9" name="Image 18" descr="Une image contenant texte, Police, logo, Graphique&#10;&#10;Description générée automatiquement">
            <a:extLst>
              <a:ext uri="{FF2B5EF4-FFF2-40B4-BE49-F238E27FC236}">
                <a16:creationId xmlns:a16="http://schemas.microsoft.com/office/drawing/2014/main" id="{A8C4D205-D2BC-A88A-E66E-A256AF69493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33763" y="9334870"/>
            <a:ext cx="1395984" cy="410370"/>
          </a:xfrm>
          <a:prstGeom prst="rect">
            <a:avLst/>
          </a:prstGeom>
        </p:spPr>
      </p:pic>
      <p:sp>
        <p:nvSpPr>
          <p:cNvPr id="21" name="ZoneTexte 20">
            <a:extLst>
              <a:ext uri="{FF2B5EF4-FFF2-40B4-BE49-F238E27FC236}">
                <a16:creationId xmlns:a16="http://schemas.microsoft.com/office/drawing/2014/main" id="{3BC99BBF-4B0E-9805-3F44-8A34CCEAB40E}"/>
              </a:ext>
            </a:extLst>
          </p:cNvPr>
          <p:cNvSpPr txBox="1">
            <a:spLocks/>
          </p:cNvSpPr>
          <p:nvPr/>
        </p:nvSpPr>
        <p:spPr>
          <a:xfrm>
            <a:off x="3382386" y="9420595"/>
            <a:ext cx="46613" cy="276999"/>
          </a:xfrm>
          <a:prstGeom prst="rect">
            <a:avLst/>
          </a:prstGeom>
          <a:noFill/>
        </p:spPr>
        <p:txBody>
          <a:bodyPr wrap="square" rtlCol="0">
            <a:spAutoFit/>
          </a:bodyPr>
          <a:lstStyle/>
          <a:p>
            <a:r>
              <a:rPr lang="fr-FR" sz="1200" b="1" dirty="0">
                <a:solidFill>
                  <a:srgbClr val="29235C"/>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32" name="ZoneTexte 31">
            <a:extLst>
              <a:ext uri="{FF2B5EF4-FFF2-40B4-BE49-F238E27FC236}">
                <a16:creationId xmlns:a16="http://schemas.microsoft.com/office/drawing/2014/main" id="{CC7D8CD6-F0C3-D9AD-5F85-0608D393602F}"/>
              </a:ext>
            </a:extLst>
          </p:cNvPr>
          <p:cNvSpPr txBox="1"/>
          <p:nvPr/>
        </p:nvSpPr>
        <p:spPr>
          <a:xfrm>
            <a:off x="438539" y="553798"/>
            <a:ext cx="6077009" cy="3185487"/>
          </a:xfrm>
          <a:prstGeom prst="rect">
            <a:avLst/>
          </a:prstGeom>
          <a:noFill/>
        </p:spPr>
        <p:txBody>
          <a:bodyPr wrap="square" rtlCol="0">
            <a:spAutoFit/>
          </a:bodyPr>
          <a:lstStyle/>
          <a:p>
            <a:pPr algn="just">
              <a:spcBef>
                <a:spcPts val="900"/>
              </a:spcBef>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Pour les diplômes en Logistique, le meilleur taux de réussite est observé pour le CAP Opérateur/Opératrice en Logistique (90 %), en progression d’un point par rapport à 2024.</a:t>
            </a:r>
          </a:p>
          <a:p>
            <a:pPr algn="just">
              <a:spcBef>
                <a:spcPts val="300"/>
              </a:spcBef>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Le BAC Professionnel Logistique maintient un taux stable de 82 %. 8% des reçus au BAC Pro. Logistique n’ont néanmoins pas validé leur épreuve de conduite de chariot.</a:t>
            </a:r>
          </a:p>
          <a:p>
            <a:pPr algn="just">
              <a:spcBef>
                <a:spcPts val="900"/>
              </a:spcBef>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Dans le domaine de l’Exploitation Transport, le taux de réussite le plus élevé est enregistré sur la formation de niveau 4, le BAC Pro. Organisation de Transport de Marchandises (OTM), à </a:t>
            </a:r>
            <a:b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b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76 %, stable par rapport à 2024. </a:t>
            </a:r>
          </a:p>
          <a:p>
            <a:pPr algn="just">
              <a:spcBef>
                <a:spcPts val="300"/>
              </a:spcBef>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Le BTS Gestion des Transports et Logistique Associée enregistre quant à lui un taux de réussite de 72 %, en léger recul d’un point.</a:t>
            </a:r>
          </a:p>
          <a:p>
            <a:pPr algn="just">
              <a:spcBef>
                <a:spcPts val="1200"/>
              </a:spcBef>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Enfin l’analyse des taux de déperdition, mesurant la proportion d’inscrits ne se présentant pas aux examens, montre des niveaux particulièrement faibles pour le BAC Pro. Logistique, le CAP Conducteur Routier de Marchandises en 2 ans et le Conducteur Livreur de Marchandises </a:t>
            </a:r>
            <a:b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b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(1 %). </a:t>
            </a:r>
          </a:p>
          <a:p>
            <a:pPr algn="just">
              <a:spcBef>
                <a:spcPts val="300"/>
              </a:spcBef>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Il est à noter que la formation CAP Conducteur Agent d’Accueil en Autobus et Autocar (C4A) en 1 an concerne un effectif très restreint, et que le taux de déperdition de 8 % correspond à </a:t>
            </a:r>
            <a:b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b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7 lycéens inscrits n’ayant pas participé à la session d’examen 2025.</a:t>
            </a:r>
          </a:p>
        </p:txBody>
      </p:sp>
      <p:sp>
        <p:nvSpPr>
          <p:cNvPr id="11" name="ZoneTexte 10">
            <a:extLst>
              <a:ext uri="{FF2B5EF4-FFF2-40B4-BE49-F238E27FC236}">
                <a16:creationId xmlns:a16="http://schemas.microsoft.com/office/drawing/2014/main" id="{6C61A1BB-6B06-463F-43C6-74A933416F60}"/>
              </a:ext>
            </a:extLst>
          </p:cNvPr>
          <p:cNvSpPr txBox="1"/>
          <p:nvPr/>
        </p:nvSpPr>
        <p:spPr>
          <a:xfrm>
            <a:off x="438539" y="4256761"/>
            <a:ext cx="5049459" cy="246221"/>
          </a:xfrm>
          <a:prstGeom prst="rect">
            <a:avLst/>
          </a:prstGeom>
          <a:noFill/>
        </p:spPr>
        <p:txBody>
          <a:bodyPr wrap="square" rtlCol="0">
            <a:spAutoFit/>
          </a:bodyPr>
          <a:lstStyle/>
          <a:p>
            <a:r>
              <a:rPr lang="fr-FR" sz="1000" u="sng"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Taux de réussite aux examens 2025 par diplôme et taux de déperdition</a:t>
            </a:r>
            <a:r>
              <a:rPr lang="fr-FR" sz="10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 :</a:t>
            </a:r>
          </a:p>
        </p:txBody>
      </p:sp>
      <p:sp>
        <p:nvSpPr>
          <p:cNvPr id="12" name="ZoneTexte 11">
            <a:extLst>
              <a:ext uri="{FF2B5EF4-FFF2-40B4-BE49-F238E27FC236}">
                <a16:creationId xmlns:a16="http://schemas.microsoft.com/office/drawing/2014/main" id="{C85B24EE-B951-2E15-8720-2EBE01C3C59A}"/>
              </a:ext>
            </a:extLst>
          </p:cNvPr>
          <p:cNvSpPr txBox="1"/>
          <p:nvPr/>
        </p:nvSpPr>
        <p:spPr>
          <a:xfrm>
            <a:off x="5381237" y="9420594"/>
            <a:ext cx="1143000" cy="230832"/>
          </a:xfrm>
          <a:prstGeom prst="rect">
            <a:avLst/>
          </a:prstGeom>
          <a:noFill/>
        </p:spPr>
        <p:txBody>
          <a:bodyPr wrap="square">
            <a:spAutoFit/>
          </a:bodyPr>
          <a:lstStyle/>
          <a:p>
            <a:r>
              <a:rPr lang="fr-FR" sz="900" dirty="0">
                <a:solidFill>
                  <a:srgbClr val="29235C"/>
                </a:solidFill>
                <a:latin typeface="Open Sans" panose="020B0606030504020204" pitchFamily="34" charset="0"/>
                <a:ea typeface="Open Sans" panose="020B0606030504020204" pitchFamily="34" charset="0"/>
                <a:cs typeface="Open Sans" panose="020B0606030504020204" pitchFamily="34" charset="0"/>
              </a:rPr>
              <a:t>Janvier 2026</a:t>
            </a:r>
            <a:endParaRPr lang="fr-FR" sz="900" dirty="0"/>
          </a:p>
        </p:txBody>
      </p:sp>
      <p:pic>
        <p:nvPicPr>
          <p:cNvPr id="5" name="Image 4" descr="Une image contenant texte, capture d’écran, Caractère coloré, conception&#10;&#10;Le contenu généré par l’IA peut être incorrect.">
            <a:extLst>
              <a:ext uri="{FF2B5EF4-FFF2-40B4-BE49-F238E27FC236}">
                <a16:creationId xmlns:a16="http://schemas.microsoft.com/office/drawing/2014/main" id="{3702B80D-0B81-C4F7-D5EE-D8F0146071A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33763" y="4438703"/>
            <a:ext cx="6181786" cy="3097161"/>
          </a:xfrm>
          <a:prstGeom prst="rect">
            <a:avLst/>
          </a:prstGeom>
        </p:spPr>
      </p:pic>
    </p:spTree>
    <p:extLst>
      <p:ext uri="{BB962C8B-B14F-4D97-AF65-F5344CB8AC3E}">
        <p14:creationId xmlns:p14="http://schemas.microsoft.com/office/powerpoint/2010/main" val="4197883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79B07-CADE-2007-CD9E-20CE775E8D35}"/>
            </a:ext>
          </a:extLst>
        </p:cNvPr>
        <p:cNvGrpSpPr/>
        <p:nvPr/>
      </p:nvGrpSpPr>
      <p:grpSpPr>
        <a:xfrm>
          <a:off x="0" y="0"/>
          <a:ext cx="0" cy="0"/>
          <a:chOff x="0" y="0"/>
          <a:chExt cx="0" cy="0"/>
        </a:xfrm>
      </p:grpSpPr>
      <p:grpSp>
        <p:nvGrpSpPr>
          <p:cNvPr id="13" name="Groupe 12">
            <a:extLst>
              <a:ext uri="{FF2B5EF4-FFF2-40B4-BE49-F238E27FC236}">
                <a16:creationId xmlns:a16="http://schemas.microsoft.com/office/drawing/2014/main" id="{1A4A7CA0-36A5-7E9B-0B12-2273B5559547}"/>
              </a:ext>
            </a:extLst>
          </p:cNvPr>
          <p:cNvGrpSpPr>
            <a:grpSpLocks/>
          </p:cNvGrpSpPr>
          <p:nvPr/>
        </p:nvGrpSpPr>
        <p:grpSpPr>
          <a:xfrm>
            <a:off x="423110" y="559443"/>
            <a:ext cx="6011780" cy="643238"/>
            <a:chOff x="423110" y="159392"/>
            <a:chExt cx="6011780" cy="643238"/>
          </a:xfrm>
          <a:solidFill>
            <a:schemeClr val="accent1">
              <a:lumMod val="75000"/>
            </a:schemeClr>
          </a:solidFill>
        </p:grpSpPr>
        <p:sp>
          <p:nvSpPr>
            <p:cNvPr id="6" name="Rectangle : coins arrondis 5">
              <a:extLst>
                <a:ext uri="{FF2B5EF4-FFF2-40B4-BE49-F238E27FC236}">
                  <a16:creationId xmlns:a16="http://schemas.microsoft.com/office/drawing/2014/main" id="{1A9B36F8-4F07-E74A-23EE-2BB5D89F71ED}"/>
                </a:ext>
              </a:extLst>
            </p:cNvPr>
            <p:cNvSpPr>
              <a:spLocks/>
            </p:cNvSpPr>
            <p:nvPr/>
          </p:nvSpPr>
          <p:spPr>
            <a:xfrm>
              <a:off x="859590" y="180974"/>
              <a:ext cx="5575300" cy="600075"/>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llipse 6">
              <a:extLst>
                <a:ext uri="{FF2B5EF4-FFF2-40B4-BE49-F238E27FC236}">
                  <a16:creationId xmlns:a16="http://schemas.microsoft.com/office/drawing/2014/main" id="{E2F6629A-67F9-7B27-7D4B-EC40C9984147}"/>
                </a:ext>
              </a:extLst>
            </p:cNvPr>
            <p:cNvSpPr>
              <a:spLocks/>
            </p:cNvSpPr>
            <p:nvPr/>
          </p:nvSpPr>
          <p:spPr>
            <a:xfrm rot="20263286">
              <a:off x="423110" y="159392"/>
              <a:ext cx="872961" cy="643238"/>
            </a:xfrm>
            <a:prstGeom prst="ellipse">
              <a:avLst/>
            </a:prstGeom>
            <a:grp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2292444C-DE9F-6A48-0B71-02177581D3ED}"/>
                </a:ext>
              </a:extLst>
            </p:cNvPr>
            <p:cNvSpPr txBox="1">
              <a:spLocks/>
            </p:cNvSpPr>
            <p:nvPr/>
          </p:nvSpPr>
          <p:spPr>
            <a:xfrm>
              <a:off x="670612" y="250177"/>
              <a:ext cx="290400" cy="461665"/>
            </a:xfrm>
            <a:prstGeom prst="rect">
              <a:avLst/>
            </a:prstGeom>
            <a:grpFill/>
          </p:spPr>
          <p:txBody>
            <a:bodyPr wrap="square" rtlCol="0">
              <a:spAutoFit/>
            </a:bodyPr>
            <a:lstStyle/>
            <a:p>
              <a:r>
                <a:rPr lang="fr-FR"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a:t>
              </a:r>
              <a:endParaRPr lang="fr-FR" sz="2000" dirty="0">
                <a:solidFill>
                  <a:srgbClr val="29235C"/>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0" name="ZoneTexte 9">
            <a:extLst>
              <a:ext uri="{FF2B5EF4-FFF2-40B4-BE49-F238E27FC236}">
                <a16:creationId xmlns:a16="http://schemas.microsoft.com/office/drawing/2014/main" id="{B5023D27-4CB5-A8EA-7998-73DCAB41CC91}"/>
              </a:ext>
            </a:extLst>
          </p:cNvPr>
          <p:cNvSpPr txBox="1"/>
          <p:nvPr/>
        </p:nvSpPr>
        <p:spPr>
          <a:xfrm>
            <a:off x="448733" y="1796517"/>
            <a:ext cx="5986157" cy="5770811"/>
          </a:xfrm>
          <a:prstGeom prst="rect">
            <a:avLst/>
          </a:prstGeom>
          <a:noFill/>
          <a:ln>
            <a:noFill/>
          </a:ln>
        </p:spPr>
        <p:txBody>
          <a:bodyPr wrap="square" rtlCol="0">
            <a:spAutoFit/>
          </a:bodyPr>
          <a:lstStyle/>
          <a:p>
            <a:pPr algn="just"/>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La mise en œuvre de la récente réforme concernant les trois diplômes de la filière conduite routière (BAC Pro et CAP) se déroulera sur les deux rentrées scolaires 2025 et 2026.</a:t>
            </a:r>
          </a:p>
          <a:p>
            <a:pPr marL="171450" indent="-171450" algn="just">
              <a:spcBef>
                <a:spcPts val="900"/>
              </a:spcBef>
              <a:buFont typeface="Wingdings" panose="05000000000000000000" pitchFamily="2" charset="2"/>
              <a:buChar char="ü"/>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Concernant le diplôme de niveau 4 :</a:t>
            </a:r>
          </a:p>
          <a:p>
            <a:pPr algn="just">
              <a:spcBef>
                <a:spcPts val="600"/>
              </a:spcBef>
              <a:tabLst>
                <a:tab pos="177800" algn="l"/>
              </a:tabLst>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	À compter de la rentrée 2025, le BAC Pro. Conducteur Transport Routier de Marchandises </a:t>
            </a:r>
            <a:b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b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	(CTRM) change d’intitulé pour devenir le BAC Pro. Conducteur Routier de Marchandises </a:t>
            </a:r>
            <a:b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b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	(CRM).</a:t>
            </a:r>
          </a:p>
          <a:p>
            <a:pPr algn="just">
              <a:spcBef>
                <a:spcPts val="300"/>
              </a:spcBef>
              <a:tabLst>
                <a:tab pos="177800" algn="l"/>
              </a:tabLst>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	</a:t>
            </a:r>
            <a:r>
              <a:rPr lang="fr-FR" sz="1100" i="1" dirty="0">
                <a:solidFill>
                  <a:srgbClr val="29235C"/>
                </a:solidFill>
                <a:latin typeface="Arial" panose="020B0604020202020204" pitchFamily="34" charset="0"/>
                <a:ea typeface="Open Sans" panose="020B0606030504020204" pitchFamily="34" charset="0"/>
                <a:cs typeface="Arial" panose="020B0604020202020204" pitchFamily="34" charset="0"/>
              </a:rPr>
              <a:t>NB :	 La dernière session d’examen du BAC Pro. CTRM aura lieu en 2027 et la première </a:t>
            </a:r>
            <a:br>
              <a:rPr lang="fr-FR" sz="1100" i="1" dirty="0">
                <a:solidFill>
                  <a:srgbClr val="29235C"/>
                </a:solidFill>
                <a:latin typeface="Arial" panose="020B0604020202020204" pitchFamily="34" charset="0"/>
                <a:ea typeface="Open Sans" panose="020B0606030504020204" pitchFamily="34" charset="0"/>
                <a:cs typeface="Arial" panose="020B0604020202020204" pitchFamily="34" charset="0"/>
              </a:rPr>
            </a:br>
            <a:r>
              <a:rPr lang="fr-FR" sz="1100" i="1" dirty="0">
                <a:solidFill>
                  <a:srgbClr val="29235C"/>
                </a:solidFill>
                <a:latin typeface="Arial" panose="020B0604020202020204" pitchFamily="34" charset="0"/>
                <a:ea typeface="Open Sans" panose="020B0606030504020204" pitchFamily="34" charset="0"/>
                <a:cs typeface="Arial" panose="020B0604020202020204" pitchFamily="34" charset="0"/>
              </a:rPr>
              <a:t>	session d’examen pour le BAC Pro. CRM en 2028.</a:t>
            </a:r>
          </a:p>
          <a:p>
            <a:pPr algn="just"/>
            <a:endPar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endParaRPr>
          </a:p>
          <a:p>
            <a:pPr algn="just">
              <a:spcBef>
                <a:spcPts val="900"/>
              </a:spcBef>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Les évolutions concernant les diplômes de niveau 3 s’opèrent en deux étapes :</a:t>
            </a:r>
          </a:p>
          <a:p>
            <a:pPr marL="171450" indent="-171450" algn="just">
              <a:spcBef>
                <a:spcPts val="900"/>
              </a:spcBef>
              <a:buFont typeface="Wingdings" panose="05000000000000000000" pitchFamily="2" charset="2"/>
              <a:buChar char="ü"/>
              <a:tabLst>
                <a:tab pos="177800" algn="l"/>
              </a:tabLst>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	A la rentrée 2025, les CAP Conducteur Routier de Marchandises (CRM) et Conducteur Livreur de Marchandises (CLM) en </a:t>
            </a:r>
            <a:r>
              <a:rPr lang="fr-FR" sz="1100" u="sng" dirty="0">
                <a:solidFill>
                  <a:srgbClr val="29235C"/>
                </a:solidFill>
                <a:latin typeface="Arial" panose="020B0604020202020204" pitchFamily="34" charset="0"/>
                <a:ea typeface="Open Sans" panose="020B0606030504020204" pitchFamily="34" charset="0"/>
                <a:cs typeface="Arial" panose="020B0604020202020204" pitchFamily="34" charset="0"/>
              </a:rPr>
              <a:t>2 ans</a:t>
            </a: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 fusionnent pour donner lieu à un diplôme unique le CAP Conducteur Routier de Marchandises en 2 ans, décliné en option  : </a:t>
            </a:r>
          </a:p>
          <a:p>
            <a:pPr marL="271463" indent="-93663" algn="just">
              <a:buFont typeface="Arial" panose="020B0604020202020204" pitchFamily="34" charset="0"/>
              <a:buChar char="•"/>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Option Livraisons de proximité ou</a:t>
            </a:r>
          </a:p>
          <a:p>
            <a:pPr marL="271463" indent="-93663" algn="just">
              <a:buFont typeface="Arial" panose="020B0604020202020204" pitchFamily="34" charset="0"/>
              <a:buChar char="•"/>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Option Livraisons longue distance.</a:t>
            </a:r>
          </a:p>
          <a:p>
            <a:pPr algn="just">
              <a:spcBef>
                <a:spcPts val="300"/>
              </a:spcBef>
              <a:tabLst>
                <a:tab pos="177800" algn="l"/>
              </a:tabLst>
            </a:pPr>
            <a:r>
              <a:rPr lang="fr-FR" sz="1100" i="1" dirty="0">
                <a:solidFill>
                  <a:srgbClr val="29235C"/>
                </a:solidFill>
                <a:latin typeface="Arial" panose="020B0604020202020204" pitchFamily="34" charset="0"/>
                <a:ea typeface="Open Sans" panose="020B0606030504020204" pitchFamily="34" charset="0"/>
                <a:cs typeface="Arial" panose="020B0604020202020204" pitchFamily="34" charset="0"/>
              </a:rPr>
              <a:t>	NB : La dernière session d’examen des CAP CRM et CLM en 2 ans aura lieu en 2026 et la </a:t>
            </a:r>
            <a:br>
              <a:rPr lang="fr-FR" sz="1100" i="1" dirty="0">
                <a:solidFill>
                  <a:srgbClr val="29235C"/>
                </a:solidFill>
                <a:latin typeface="Arial" panose="020B0604020202020204" pitchFamily="34" charset="0"/>
                <a:ea typeface="Open Sans" panose="020B0606030504020204" pitchFamily="34" charset="0"/>
                <a:cs typeface="Arial" panose="020B0604020202020204" pitchFamily="34" charset="0"/>
              </a:rPr>
            </a:br>
            <a:r>
              <a:rPr lang="fr-FR" sz="1100" i="1" dirty="0">
                <a:solidFill>
                  <a:srgbClr val="29235C"/>
                </a:solidFill>
                <a:latin typeface="Arial" panose="020B0604020202020204" pitchFamily="34" charset="0"/>
                <a:ea typeface="Open Sans" panose="020B0606030504020204" pitchFamily="34" charset="0"/>
                <a:cs typeface="Arial" panose="020B0604020202020204" pitchFamily="34" charset="0"/>
              </a:rPr>
              <a:t>	première session d’examen pour le CAP CRM en 2 ans à option en 2027</a:t>
            </a:r>
            <a:endPar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endParaRPr>
          </a:p>
          <a:p>
            <a:pPr marL="171450" indent="-171450" algn="just">
              <a:spcBef>
                <a:spcPts val="900"/>
              </a:spcBef>
              <a:buFont typeface="Wingdings" panose="05000000000000000000" pitchFamily="2" charset="2"/>
              <a:buChar char="ü"/>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S’agissant du CAP Conducteur Routier de Marchandises (CRM) en </a:t>
            </a:r>
            <a:r>
              <a:rPr lang="fr-FR" sz="1100" u="sng" dirty="0">
                <a:solidFill>
                  <a:srgbClr val="29235C"/>
                </a:solidFill>
                <a:latin typeface="Arial" panose="020B0604020202020204" pitchFamily="34" charset="0"/>
                <a:ea typeface="Open Sans" panose="020B0606030504020204" pitchFamily="34" charset="0"/>
                <a:cs typeface="Arial" panose="020B0604020202020204" pitchFamily="34" charset="0"/>
              </a:rPr>
              <a:t>1 an</a:t>
            </a: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 sa transformation en CAP Conducteur Routier de Marchandises à option interviendra à la rentrée 2026.</a:t>
            </a:r>
            <a:endParaRPr lang="fr-FR" sz="1100" dirty="0">
              <a:solidFill>
                <a:srgbClr val="29235C"/>
              </a:solidFill>
              <a:highlight>
                <a:srgbClr val="FFFF00"/>
              </a:highlight>
              <a:latin typeface="Arial" panose="020B0604020202020204" pitchFamily="34" charset="0"/>
              <a:ea typeface="Open Sans" panose="020B0606030504020204" pitchFamily="34" charset="0"/>
              <a:cs typeface="Arial" panose="020B0604020202020204" pitchFamily="34" charset="0"/>
            </a:endParaRPr>
          </a:p>
          <a:p>
            <a:pPr algn="just">
              <a:spcBef>
                <a:spcPts val="300"/>
              </a:spcBef>
              <a:tabLst>
                <a:tab pos="177800" algn="l"/>
              </a:tabLst>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	</a:t>
            </a:r>
            <a:r>
              <a:rPr lang="fr-FR" sz="1100" i="1" dirty="0">
                <a:solidFill>
                  <a:srgbClr val="29235C"/>
                </a:solidFill>
                <a:latin typeface="Arial" panose="020B0604020202020204" pitchFamily="34" charset="0"/>
                <a:ea typeface="Open Sans" panose="020B0606030504020204" pitchFamily="34" charset="0"/>
                <a:cs typeface="Arial" panose="020B0604020202020204" pitchFamily="34" charset="0"/>
              </a:rPr>
              <a:t>NB : La dernière session d’examen des CAP CRM en 1 an aura lieu en 2026 et la </a:t>
            </a:r>
            <a:br>
              <a:rPr lang="fr-FR" sz="1100" i="1" dirty="0">
                <a:solidFill>
                  <a:srgbClr val="29235C"/>
                </a:solidFill>
                <a:latin typeface="Arial" panose="020B0604020202020204" pitchFamily="34" charset="0"/>
                <a:ea typeface="Open Sans" panose="020B0606030504020204" pitchFamily="34" charset="0"/>
                <a:cs typeface="Arial" panose="020B0604020202020204" pitchFamily="34" charset="0"/>
              </a:rPr>
            </a:br>
            <a:r>
              <a:rPr lang="fr-FR" sz="1100" i="1" dirty="0">
                <a:solidFill>
                  <a:srgbClr val="29235C"/>
                </a:solidFill>
                <a:latin typeface="Arial" panose="020B0604020202020204" pitchFamily="34" charset="0"/>
                <a:ea typeface="Open Sans" panose="020B0606030504020204" pitchFamily="34" charset="0"/>
                <a:cs typeface="Arial" panose="020B0604020202020204" pitchFamily="34" charset="0"/>
              </a:rPr>
              <a:t>    première session d’examen pour le CAP CRM en 1 an à option en 2027.</a:t>
            </a:r>
          </a:p>
          <a:p>
            <a:pPr algn="just"/>
            <a:endPar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endParaRPr>
          </a:p>
          <a:p>
            <a:pPr algn="just">
              <a:spcBef>
                <a:spcPts val="900"/>
              </a:spcBef>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Ainsi, à compter de la rentrée 2026, les deux anciens diplômes CAP Conducteur Routier de Marchandises et CAP Conducteur Livreur de Marchandises auront totalement disparu du paysage des formations diplômantes de la filière conduite routière pour ne laisser place qu’à un seul diplôme : le CAP Conducteur Routier de Marchandises à option (Livraisons de proximité ou Livraisons longue distance) afin de permettre la délivrance des premiers diplômes à la session d’examen 2027.</a:t>
            </a:r>
          </a:p>
        </p:txBody>
      </p:sp>
      <p:sp>
        <p:nvSpPr>
          <p:cNvPr id="11" name="ZoneTexte 10">
            <a:extLst>
              <a:ext uri="{FF2B5EF4-FFF2-40B4-BE49-F238E27FC236}">
                <a16:creationId xmlns:a16="http://schemas.microsoft.com/office/drawing/2014/main" id="{B77D9576-D0D3-3AF6-46CB-5CD48A31B5DC}"/>
              </a:ext>
            </a:extLst>
          </p:cNvPr>
          <p:cNvSpPr txBox="1"/>
          <p:nvPr/>
        </p:nvSpPr>
        <p:spPr>
          <a:xfrm>
            <a:off x="1352833" y="606704"/>
            <a:ext cx="4895567" cy="523220"/>
          </a:xfrm>
          <a:prstGeom prst="rect">
            <a:avLst/>
          </a:prstGeom>
          <a:noFill/>
        </p:spPr>
        <p:txBody>
          <a:bodyPr wrap="square" rtlCol="0">
            <a:spAutoFit/>
          </a:bodyPr>
          <a:lstStyle/>
          <a:p>
            <a:r>
              <a:rPr lang="fr-FR"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Récente réforme des diplômes de la « Conduite Routière » </a:t>
            </a:r>
            <a:endParaRPr lang="fr-FR" sz="1200" dirty="0">
              <a:solidFill>
                <a:srgbClr val="29235C"/>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9" name="Image 18" descr="Une image contenant texte, Police, logo, Graphique&#10;&#10;Description générée automatiquement">
            <a:extLst>
              <a:ext uri="{FF2B5EF4-FFF2-40B4-BE49-F238E27FC236}">
                <a16:creationId xmlns:a16="http://schemas.microsoft.com/office/drawing/2014/main" id="{35114C84-2FE8-37C3-3458-451A099485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33763" y="9334870"/>
            <a:ext cx="1395984" cy="410370"/>
          </a:xfrm>
          <a:prstGeom prst="rect">
            <a:avLst/>
          </a:prstGeom>
        </p:spPr>
      </p:pic>
      <p:sp>
        <p:nvSpPr>
          <p:cNvPr id="21" name="ZoneTexte 20">
            <a:extLst>
              <a:ext uri="{FF2B5EF4-FFF2-40B4-BE49-F238E27FC236}">
                <a16:creationId xmlns:a16="http://schemas.microsoft.com/office/drawing/2014/main" id="{47875A48-C2D3-6EAA-96F5-F5F467A39EF7}"/>
              </a:ext>
            </a:extLst>
          </p:cNvPr>
          <p:cNvSpPr txBox="1">
            <a:spLocks noGrp="1" noRot="1" noMove="1" noResize="1" noEditPoints="1" noAdjustHandles="1" noChangeArrowheads="1" noChangeShapeType="1"/>
          </p:cNvSpPr>
          <p:nvPr/>
        </p:nvSpPr>
        <p:spPr>
          <a:xfrm>
            <a:off x="3382386" y="9420595"/>
            <a:ext cx="46613" cy="276999"/>
          </a:xfrm>
          <a:prstGeom prst="rect">
            <a:avLst/>
          </a:prstGeom>
          <a:noFill/>
        </p:spPr>
        <p:txBody>
          <a:bodyPr wrap="square" rtlCol="0">
            <a:spAutoFit/>
          </a:bodyPr>
          <a:lstStyle/>
          <a:p>
            <a:r>
              <a:rPr lang="fr-FR" sz="1200" b="1" dirty="0">
                <a:solidFill>
                  <a:srgbClr val="29235C"/>
                </a:solidFill>
                <a:latin typeface="Open Sans" panose="020B0606030504020204" pitchFamily="34" charset="0"/>
                <a:ea typeface="Open Sans" panose="020B0606030504020204" pitchFamily="34" charset="0"/>
                <a:cs typeface="Open Sans" panose="020B0606030504020204" pitchFamily="34" charset="0"/>
              </a:rPr>
              <a:t>4</a:t>
            </a:r>
            <a:endParaRPr lang="fr-FR" sz="1200" dirty="0">
              <a:solidFill>
                <a:srgbClr val="29235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ZoneTexte 22">
            <a:extLst>
              <a:ext uri="{FF2B5EF4-FFF2-40B4-BE49-F238E27FC236}">
                <a16:creationId xmlns:a16="http://schemas.microsoft.com/office/drawing/2014/main" id="{26C01296-10D7-8B82-45CB-AFFF3610A6AE}"/>
              </a:ext>
            </a:extLst>
          </p:cNvPr>
          <p:cNvSpPr txBox="1"/>
          <p:nvPr/>
        </p:nvSpPr>
        <p:spPr>
          <a:xfrm>
            <a:off x="5381237" y="9420594"/>
            <a:ext cx="1143000" cy="230832"/>
          </a:xfrm>
          <a:prstGeom prst="rect">
            <a:avLst/>
          </a:prstGeom>
          <a:noFill/>
        </p:spPr>
        <p:txBody>
          <a:bodyPr wrap="square">
            <a:spAutoFit/>
          </a:bodyPr>
          <a:lstStyle/>
          <a:p>
            <a:r>
              <a:rPr lang="fr-FR" sz="900" dirty="0">
                <a:solidFill>
                  <a:srgbClr val="29235C"/>
                </a:solidFill>
                <a:latin typeface="Open Sans" panose="020B0606030504020204" pitchFamily="34" charset="0"/>
                <a:ea typeface="Open Sans" panose="020B0606030504020204" pitchFamily="34" charset="0"/>
                <a:cs typeface="Open Sans" panose="020B0606030504020204" pitchFamily="34" charset="0"/>
              </a:rPr>
              <a:t>Janvier 2026</a:t>
            </a:r>
            <a:endParaRPr lang="fr-FR" sz="900" dirty="0"/>
          </a:p>
        </p:txBody>
      </p:sp>
    </p:spTree>
    <p:extLst>
      <p:ext uri="{BB962C8B-B14F-4D97-AF65-F5344CB8AC3E}">
        <p14:creationId xmlns:p14="http://schemas.microsoft.com/office/powerpoint/2010/main" val="422489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6F8F2-A3F4-CE5B-9C44-03E88C3A9593}"/>
            </a:ext>
          </a:extLst>
        </p:cNvPr>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D13EFB88-AAA4-1084-95D8-849AD7941023}"/>
              </a:ext>
            </a:extLst>
          </p:cNvPr>
          <p:cNvSpPr/>
          <p:nvPr/>
        </p:nvSpPr>
        <p:spPr>
          <a:xfrm>
            <a:off x="261357" y="4818294"/>
            <a:ext cx="6397629" cy="3055706"/>
          </a:xfrm>
          <a:prstGeom prst="roundRect">
            <a:avLst>
              <a:gd name="adj" fmla="val 15297"/>
            </a:avLst>
          </a:prstGeom>
          <a:solidFill>
            <a:schemeClr val="accent4">
              <a:lumMod val="60000"/>
              <a:lumOff val="40000"/>
              <a:alpha val="1215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descr="Une image contenant texte, Police, logo, Graphique&#10;&#10;Description générée automatiquement">
            <a:extLst>
              <a:ext uri="{FF2B5EF4-FFF2-40B4-BE49-F238E27FC236}">
                <a16:creationId xmlns:a16="http://schemas.microsoft.com/office/drawing/2014/main" id="{2B7881E0-2937-D594-A173-6245D48685E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33763" y="9334870"/>
            <a:ext cx="1395984" cy="410370"/>
          </a:xfrm>
          <a:prstGeom prst="rect">
            <a:avLst/>
          </a:prstGeom>
        </p:spPr>
      </p:pic>
      <p:sp>
        <p:nvSpPr>
          <p:cNvPr id="21" name="ZoneTexte 20">
            <a:extLst>
              <a:ext uri="{FF2B5EF4-FFF2-40B4-BE49-F238E27FC236}">
                <a16:creationId xmlns:a16="http://schemas.microsoft.com/office/drawing/2014/main" id="{82FD856A-B361-C617-A823-A1AD4E9BFB29}"/>
              </a:ext>
            </a:extLst>
          </p:cNvPr>
          <p:cNvSpPr txBox="1">
            <a:spLocks noGrp="1" noRot="1" noMove="1" noResize="1" noEditPoints="1" noAdjustHandles="1" noChangeArrowheads="1" noChangeShapeType="1"/>
          </p:cNvSpPr>
          <p:nvPr/>
        </p:nvSpPr>
        <p:spPr>
          <a:xfrm>
            <a:off x="3382386" y="9420595"/>
            <a:ext cx="46613" cy="276999"/>
          </a:xfrm>
          <a:prstGeom prst="rect">
            <a:avLst/>
          </a:prstGeom>
          <a:noFill/>
        </p:spPr>
        <p:txBody>
          <a:bodyPr wrap="square" rtlCol="0">
            <a:spAutoFit/>
          </a:bodyPr>
          <a:lstStyle/>
          <a:p>
            <a:r>
              <a:rPr lang="fr-FR" sz="1200" b="1" dirty="0">
                <a:solidFill>
                  <a:srgbClr val="29235C"/>
                </a:solidFill>
                <a:latin typeface="Open Sans" panose="020B0606030504020204" pitchFamily="34" charset="0"/>
                <a:ea typeface="Open Sans" panose="020B0606030504020204" pitchFamily="34" charset="0"/>
                <a:cs typeface="Open Sans" panose="020B0606030504020204" pitchFamily="34" charset="0"/>
              </a:rPr>
              <a:t>5</a:t>
            </a:r>
            <a:endParaRPr lang="fr-FR" sz="1200" dirty="0">
              <a:solidFill>
                <a:srgbClr val="29235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ZoneTexte 22">
            <a:extLst>
              <a:ext uri="{FF2B5EF4-FFF2-40B4-BE49-F238E27FC236}">
                <a16:creationId xmlns:a16="http://schemas.microsoft.com/office/drawing/2014/main" id="{4026C1FC-958B-B0B9-13FA-0FE998EA812A}"/>
              </a:ext>
            </a:extLst>
          </p:cNvPr>
          <p:cNvSpPr txBox="1"/>
          <p:nvPr/>
        </p:nvSpPr>
        <p:spPr>
          <a:xfrm>
            <a:off x="5381237" y="9420594"/>
            <a:ext cx="1143000" cy="230832"/>
          </a:xfrm>
          <a:prstGeom prst="rect">
            <a:avLst/>
          </a:prstGeom>
          <a:noFill/>
        </p:spPr>
        <p:txBody>
          <a:bodyPr wrap="square">
            <a:spAutoFit/>
          </a:bodyPr>
          <a:lstStyle/>
          <a:p>
            <a:r>
              <a:rPr lang="fr-FR" sz="900" dirty="0">
                <a:solidFill>
                  <a:srgbClr val="29235C"/>
                </a:solidFill>
                <a:latin typeface="Open Sans" panose="020B0606030504020204" pitchFamily="34" charset="0"/>
                <a:ea typeface="Open Sans" panose="020B0606030504020204" pitchFamily="34" charset="0"/>
                <a:cs typeface="Open Sans" panose="020B0606030504020204" pitchFamily="34" charset="0"/>
              </a:rPr>
              <a:t>Janvier 2026</a:t>
            </a:r>
            <a:endParaRPr lang="fr-FR" sz="900" dirty="0"/>
          </a:p>
        </p:txBody>
      </p:sp>
      <p:sp>
        <p:nvSpPr>
          <p:cNvPr id="2" name="Rectangle : coins arrondis 1">
            <a:extLst>
              <a:ext uri="{FF2B5EF4-FFF2-40B4-BE49-F238E27FC236}">
                <a16:creationId xmlns:a16="http://schemas.microsoft.com/office/drawing/2014/main" id="{A2E2C40F-1326-DC8F-84EA-FD76859B7B9F}"/>
              </a:ext>
            </a:extLst>
          </p:cNvPr>
          <p:cNvSpPr/>
          <p:nvPr/>
        </p:nvSpPr>
        <p:spPr>
          <a:xfrm>
            <a:off x="261357" y="609601"/>
            <a:ext cx="6397629" cy="3571874"/>
          </a:xfrm>
          <a:prstGeom prst="roundRect">
            <a:avLst>
              <a:gd name="adj" fmla="val 15297"/>
            </a:avLst>
          </a:prstGeom>
          <a:solidFill>
            <a:schemeClr val="accent4">
              <a:lumMod val="60000"/>
              <a:lumOff val="40000"/>
              <a:alpha val="1215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descr="Une image contenant texte, capture d’écran, Police, nombre&#10;&#10;Le contenu généré par l’IA peut être incorrect.">
            <a:extLst>
              <a:ext uri="{FF2B5EF4-FFF2-40B4-BE49-F238E27FC236}">
                <a16:creationId xmlns:a16="http://schemas.microsoft.com/office/drawing/2014/main" id="{FAFDA373-1E50-A3A0-A482-A7A5E483C86B}"/>
              </a:ext>
            </a:extLst>
          </p:cNvPr>
          <p:cNvPicPr>
            <a:picLocks noChangeAspect="1"/>
          </p:cNvPicPr>
          <p:nvPr/>
        </p:nvPicPr>
        <p:blipFill>
          <a:blip r:embed="rId3">
            <a:clrChange>
              <a:clrFrom>
                <a:srgbClr val="FFFFFF"/>
              </a:clrFrom>
              <a:clrTo>
                <a:srgbClr val="FFFFFF">
                  <a:alpha val="0"/>
                </a:srgbClr>
              </a:clrTo>
            </a:clrChange>
          </a:blip>
          <a:srcRect b="61777"/>
          <a:stretch>
            <a:fillRect/>
          </a:stretch>
        </p:blipFill>
        <p:spPr>
          <a:xfrm>
            <a:off x="346574" y="1220315"/>
            <a:ext cx="6237468" cy="934448"/>
          </a:xfrm>
          <a:prstGeom prst="rect">
            <a:avLst/>
          </a:prstGeom>
        </p:spPr>
      </p:pic>
      <p:sp>
        <p:nvSpPr>
          <p:cNvPr id="4" name="ZoneTexte 3">
            <a:extLst>
              <a:ext uri="{FF2B5EF4-FFF2-40B4-BE49-F238E27FC236}">
                <a16:creationId xmlns:a16="http://schemas.microsoft.com/office/drawing/2014/main" id="{AF6B6FB0-72A3-0C09-83E0-77C9E0095370}"/>
              </a:ext>
            </a:extLst>
          </p:cNvPr>
          <p:cNvSpPr txBox="1"/>
          <p:nvPr/>
        </p:nvSpPr>
        <p:spPr>
          <a:xfrm>
            <a:off x="448733" y="712770"/>
            <a:ext cx="4169601" cy="246221"/>
          </a:xfrm>
          <a:prstGeom prst="rect">
            <a:avLst/>
          </a:prstGeom>
          <a:noFill/>
        </p:spPr>
        <p:txBody>
          <a:bodyPr wrap="square" rtlCol="0">
            <a:spAutoFit/>
          </a:bodyPr>
          <a:lstStyle/>
          <a:p>
            <a:pPr algn="just"/>
            <a:r>
              <a:rPr lang="fr-FR" sz="1000" u="sng"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Evolution du BAC Pro. CTRM et des CAP CRM et CLM en 2 ans</a:t>
            </a:r>
            <a:r>
              <a:rPr lang="fr-FR" sz="10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 :</a:t>
            </a:r>
          </a:p>
        </p:txBody>
      </p:sp>
      <p:sp>
        <p:nvSpPr>
          <p:cNvPr id="5" name="ZoneTexte 4">
            <a:extLst>
              <a:ext uri="{FF2B5EF4-FFF2-40B4-BE49-F238E27FC236}">
                <a16:creationId xmlns:a16="http://schemas.microsoft.com/office/drawing/2014/main" id="{B7D98DCD-9EB2-A835-381F-64D0196CAD0A}"/>
              </a:ext>
            </a:extLst>
          </p:cNvPr>
          <p:cNvSpPr txBox="1"/>
          <p:nvPr/>
        </p:nvSpPr>
        <p:spPr>
          <a:xfrm>
            <a:off x="441806" y="3818503"/>
            <a:ext cx="5806594" cy="246221"/>
          </a:xfrm>
          <a:prstGeom prst="rect">
            <a:avLst/>
          </a:prstGeom>
          <a:noFill/>
        </p:spPr>
        <p:txBody>
          <a:bodyPr wrap="square" rtlCol="0">
            <a:spAutoFit/>
          </a:bodyPr>
          <a:lstStyle/>
          <a:p>
            <a:pPr algn="just"/>
            <a:r>
              <a:rPr lang="fr-FR" sz="10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À titre indicatif, les catégories de permis à valider sont précisées en regard de chaque formation.</a:t>
            </a:r>
          </a:p>
        </p:txBody>
      </p:sp>
      <p:pic>
        <p:nvPicPr>
          <p:cNvPr id="9" name="Image 8" descr="Une image contenant texte, Police, ligne, capture d’écran&#10;&#10;Le contenu généré par l’IA peut être incorrect.">
            <a:extLst>
              <a:ext uri="{FF2B5EF4-FFF2-40B4-BE49-F238E27FC236}">
                <a16:creationId xmlns:a16="http://schemas.microsoft.com/office/drawing/2014/main" id="{8D48F8ED-A3EF-33E1-279F-1122F6122EF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46574" y="5413377"/>
            <a:ext cx="6250062" cy="1863340"/>
          </a:xfrm>
          <a:prstGeom prst="rect">
            <a:avLst/>
          </a:prstGeom>
        </p:spPr>
      </p:pic>
      <p:sp>
        <p:nvSpPr>
          <p:cNvPr id="17" name="ZoneTexte 16">
            <a:extLst>
              <a:ext uri="{FF2B5EF4-FFF2-40B4-BE49-F238E27FC236}">
                <a16:creationId xmlns:a16="http://schemas.microsoft.com/office/drawing/2014/main" id="{F62C7FBD-F5AD-6386-AA7F-C14ECE4A198E}"/>
              </a:ext>
            </a:extLst>
          </p:cNvPr>
          <p:cNvSpPr txBox="1"/>
          <p:nvPr/>
        </p:nvSpPr>
        <p:spPr>
          <a:xfrm>
            <a:off x="448733" y="4890011"/>
            <a:ext cx="4169601" cy="246221"/>
          </a:xfrm>
          <a:prstGeom prst="rect">
            <a:avLst/>
          </a:prstGeom>
          <a:noFill/>
        </p:spPr>
        <p:txBody>
          <a:bodyPr wrap="square" rtlCol="0">
            <a:spAutoFit/>
          </a:bodyPr>
          <a:lstStyle/>
          <a:p>
            <a:pPr algn="just"/>
            <a:r>
              <a:rPr lang="fr-FR" sz="1000" u="sng"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Evolution du CAP CRM en 1 an</a:t>
            </a:r>
            <a:r>
              <a:rPr lang="fr-FR" sz="10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 :</a:t>
            </a:r>
          </a:p>
        </p:txBody>
      </p:sp>
      <p:sp>
        <p:nvSpPr>
          <p:cNvPr id="18" name="ZoneTexte 17">
            <a:extLst>
              <a:ext uri="{FF2B5EF4-FFF2-40B4-BE49-F238E27FC236}">
                <a16:creationId xmlns:a16="http://schemas.microsoft.com/office/drawing/2014/main" id="{1F6BBF76-1936-5830-DF5F-C4B8AB2C5C7D}"/>
              </a:ext>
            </a:extLst>
          </p:cNvPr>
          <p:cNvSpPr txBox="1"/>
          <p:nvPr/>
        </p:nvSpPr>
        <p:spPr>
          <a:xfrm>
            <a:off x="432281" y="7453880"/>
            <a:ext cx="5806594" cy="246221"/>
          </a:xfrm>
          <a:prstGeom prst="rect">
            <a:avLst/>
          </a:prstGeom>
          <a:noFill/>
        </p:spPr>
        <p:txBody>
          <a:bodyPr wrap="square" rtlCol="0">
            <a:spAutoFit/>
          </a:bodyPr>
          <a:lstStyle/>
          <a:p>
            <a:pPr algn="just"/>
            <a:r>
              <a:rPr lang="fr-FR" sz="10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À titre indicatif, les catégories de permis à valider sont précisées en regard de chaque formation.</a:t>
            </a:r>
          </a:p>
        </p:txBody>
      </p:sp>
      <p:pic>
        <p:nvPicPr>
          <p:cNvPr id="10" name="Image 9" descr="Une image contenant texte, Police, ligne, capture d’écran&#10;&#10;Le contenu généré par l’IA peut être incorrect.">
            <a:extLst>
              <a:ext uri="{FF2B5EF4-FFF2-40B4-BE49-F238E27FC236}">
                <a16:creationId xmlns:a16="http://schemas.microsoft.com/office/drawing/2014/main" id="{9800BB29-2777-BB4D-3F06-0E49BFED74F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56434" y="2154763"/>
            <a:ext cx="6210190" cy="1398158"/>
          </a:xfrm>
          <a:prstGeom prst="rect">
            <a:avLst/>
          </a:prstGeom>
        </p:spPr>
      </p:pic>
    </p:spTree>
    <p:extLst>
      <p:ext uri="{BB962C8B-B14F-4D97-AF65-F5344CB8AC3E}">
        <p14:creationId xmlns:p14="http://schemas.microsoft.com/office/powerpoint/2010/main" val="1065898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494D1-88B9-3558-BE24-8D688E6FE703}"/>
            </a:ext>
          </a:extLst>
        </p:cNvPr>
        <p:cNvGrpSpPr/>
        <p:nvPr/>
      </p:nvGrpSpPr>
      <p:grpSpPr>
        <a:xfrm>
          <a:off x="0" y="0"/>
          <a:ext cx="0" cy="0"/>
          <a:chOff x="0" y="0"/>
          <a:chExt cx="0" cy="0"/>
        </a:xfrm>
      </p:grpSpPr>
      <p:sp>
        <p:nvSpPr>
          <p:cNvPr id="9" name="Rectangle : coins arrondis 8">
            <a:extLst>
              <a:ext uri="{FF2B5EF4-FFF2-40B4-BE49-F238E27FC236}">
                <a16:creationId xmlns:a16="http://schemas.microsoft.com/office/drawing/2014/main" id="{BF324164-35B7-2B8F-755B-D19836709477}"/>
              </a:ext>
            </a:extLst>
          </p:cNvPr>
          <p:cNvSpPr/>
          <p:nvPr/>
        </p:nvSpPr>
        <p:spPr>
          <a:xfrm>
            <a:off x="364866" y="6791793"/>
            <a:ext cx="2707544" cy="2445813"/>
          </a:xfrm>
          <a:prstGeom prst="roundRect">
            <a:avLst/>
          </a:prstGeom>
          <a:solidFill>
            <a:schemeClr val="accent3">
              <a:lumMod val="60000"/>
              <a:lumOff val="40000"/>
              <a:alpha val="1215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 coins arrondis 14">
            <a:extLst>
              <a:ext uri="{FF2B5EF4-FFF2-40B4-BE49-F238E27FC236}">
                <a16:creationId xmlns:a16="http://schemas.microsoft.com/office/drawing/2014/main" id="{133726D1-3881-5AB1-CDC5-7186E5D9A1C5}"/>
              </a:ext>
            </a:extLst>
          </p:cNvPr>
          <p:cNvSpPr/>
          <p:nvPr/>
        </p:nvSpPr>
        <p:spPr>
          <a:xfrm>
            <a:off x="333764" y="3672384"/>
            <a:ext cx="6190474" cy="2717523"/>
          </a:xfrm>
          <a:prstGeom prst="roundRect">
            <a:avLst>
              <a:gd name="adj" fmla="val 11000"/>
            </a:avLst>
          </a:prstGeom>
          <a:solidFill>
            <a:schemeClr val="accent3">
              <a:lumMod val="60000"/>
              <a:lumOff val="40000"/>
              <a:alpha val="1215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 name="Groupe 12">
            <a:extLst>
              <a:ext uri="{FF2B5EF4-FFF2-40B4-BE49-F238E27FC236}">
                <a16:creationId xmlns:a16="http://schemas.microsoft.com/office/drawing/2014/main" id="{1703B2D8-A47A-2C1E-F6A0-F154CD5CA17D}"/>
              </a:ext>
            </a:extLst>
          </p:cNvPr>
          <p:cNvGrpSpPr>
            <a:grpSpLocks/>
          </p:cNvGrpSpPr>
          <p:nvPr/>
        </p:nvGrpSpPr>
        <p:grpSpPr>
          <a:xfrm>
            <a:off x="423110" y="290024"/>
            <a:ext cx="6011780" cy="643238"/>
            <a:chOff x="423110" y="159392"/>
            <a:chExt cx="6011780" cy="643238"/>
          </a:xfrm>
          <a:solidFill>
            <a:schemeClr val="accent3">
              <a:lumMod val="60000"/>
              <a:lumOff val="40000"/>
            </a:schemeClr>
          </a:solidFill>
        </p:grpSpPr>
        <p:sp>
          <p:nvSpPr>
            <p:cNvPr id="6" name="Rectangle : coins arrondis 5">
              <a:extLst>
                <a:ext uri="{FF2B5EF4-FFF2-40B4-BE49-F238E27FC236}">
                  <a16:creationId xmlns:a16="http://schemas.microsoft.com/office/drawing/2014/main" id="{E276AA17-E18B-87C7-68D4-C963870ABF9D}"/>
                </a:ext>
              </a:extLst>
            </p:cNvPr>
            <p:cNvSpPr>
              <a:spLocks/>
            </p:cNvSpPr>
            <p:nvPr/>
          </p:nvSpPr>
          <p:spPr>
            <a:xfrm>
              <a:off x="859590" y="180974"/>
              <a:ext cx="5575300" cy="600075"/>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llipse 6">
              <a:extLst>
                <a:ext uri="{FF2B5EF4-FFF2-40B4-BE49-F238E27FC236}">
                  <a16:creationId xmlns:a16="http://schemas.microsoft.com/office/drawing/2014/main" id="{C00D6C1D-FBB1-891C-AF66-4FDFF77A3932}"/>
                </a:ext>
              </a:extLst>
            </p:cNvPr>
            <p:cNvSpPr>
              <a:spLocks/>
            </p:cNvSpPr>
            <p:nvPr/>
          </p:nvSpPr>
          <p:spPr>
            <a:xfrm rot="20263286">
              <a:off x="423110" y="159392"/>
              <a:ext cx="872961" cy="643238"/>
            </a:xfrm>
            <a:prstGeom prst="ellipse">
              <a:avLst/>
            </a:prstGeom>
            <a:grp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52BD854E-F276-92D6-1064-E7FAD9612587}"/>
                </a:ext>
              </a:extLst>
            </p:cNvPr>
            <p:cNvSpPr txBox="1">
              <a:spLocks/>
            </p:cNvSpPr>
            <p:nvPr/>
          </p:nvSpPr>
          <p:spPr>
            <a:xfrm>
              <a:off x="670612" y="250177"/>
              <a:ext cx="290400" cy="461665"/>
            </a:xfrm>
            <a:prstGeom prst="rect">
              <a:avLst/>
            </a:prstGeom>
            <a:grpFill/>
          </p:spPr>
          <p:txBody>
            <a:bodyPr wrap="square" rtlCol="0">
              <a:spAutoFit/>
            </a:bodyPr>
            <a:lstStyle/>
            <a:p>
              <a:r>
                <a:rPr lang="fr-FR"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4</a:t>
              </a:r>
              <a:endParaRPr lang="fr-FR" sz="2000" dirty="0">
                <a:solidFill>
                  <a:srgbClr val="29235C"/>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0" name="ZoneTexte 9">
            <a:extLst>
              <a:ext uri="{FF2B5EF4-FFF2-40B4-BE49-F238E27FC236}">
                <a16:creationId xmlns:a16="http://schemas.microsoft.com/office/drawing/2014/main" id="{B5C18495-7F11-9033-ED42-93077740B8E3}"/>
              </a:ext>
            </a:extLst>
          </p:cNvPr>
          <p:cNvSpPr txBox="1"/>
          <p:nvPr/>
        </p:nvSpPr>
        <p:spPr>
          <a:xfrm>
            <a:off x="308254" y="1174860"/>
            <a:ext cx="6190473" cy="2308324"/>
          </a:xfrm>
          <a:prstGeom prst="rect">
            <a:avLst/>
          </a:prstGeom>
          <a:noFill/>
          <a:ln>
            <a:noFill/>
          </a:ln>
        </p:spPr>
        <p:txBody>
          <a:bodyPr wrap="square" rtlCol="0">
            <a:spAutoFit/>
          </a:bodyPr>
          <a:lstStyle/>
          <a:p>
            <a:pPr algn="just">
              <a:spcBef>
                <a:spcPts val="300"/>
              </a:spcBef>
            </a:pPr>
            <a:r>
              <a:rPr lang="fr-FR" sz="1050" dirty="0">
                <a:solidFill>
                  <a:srgbClr val="29235C"/>
                </a:solidFill>
                <a:latin typeface="Arial" panose="020B0604020202020204" pitchFamily="34" charset="0"/>
                <a:ea typeface="Open Sans" panose="020B0606030504020204" pitchFamily="34" charset="0"/>
                <a:cs typeface="Arial" panose="020B0604020202020204" pitchFamily="34" charset="0"/>
              </a:rPr>
              <a:t>Sur la base de l’enquête AFT et à périmètre constant des retours des lycées professionnels, les effectifs constatés au 15 octobre affichent une hausse de 4,4 % dans les formations de Conduite routière à la rentrée 2025 par rapport à la rentrée 2024.</a:t>
            </a:r>
          </a:p>
          <a:p>
            <a:pPr algn="just">
              <a:spcBef>
                <a:spcPts val="300"/>
              </a:spcBef>
            </a:pPr>
            <a:r>
              <a:rPr lang="fr-FR" sz="1050" dirty="0">
                <a:solidFill>
                  <a:srgbClr val="29235C"/>
                </a:solidFill>
                <a:latin typeface="Arial" panose="020B0604020202020204" pitchFamily="34" charset="0"/>
                <a:ea typeface="Open Sans" panose="020B0606030504020204" pitchFamily="34" charset="0"/>
                <a:cs typeface="Arial" panose="020B0604020202020204" pitchFamily="34" charset="0"/>
              </a:rPr>
              <a:t>Selon les données issues de la plateforme Orion, 2 451 jeunes étaient inscrits en première année de formation en conduite routière (BAC Pro. et CAP) en 2024. À la lumière de ces éléments, les effectifs en première année pour la rentrée 2025 peuvent être estimés à environ 2 560 jeunes.</a:t>
            </a:r>
          </a:p>
          <a:p>
            <a:pPr algn="just">
              <a:spcBef>
                <a:spcPts val="300"/>
              </a:spcBef>
            </a:pPr>
            <a:r>
              <a:rPr lang="fr-FR" sz="1050" dirty="0">
                <a:solidFill>
                  <a:srgbClr val="29235C"/>
                </a:solidFill>
                <a:latin typeface="Arial" panose="020B0604020202020204" pitchFamily="34" charset="0"/>
                <a:ea typeface="Open Sans" panose="020B0606030504020204" pitchFamily="34" charset="0"/>
                <a:cs typeface="Arial" panose="020B0604020202020204" pitchFamily="34" charset="0"/>
              </a:rPr>
              <a:t>A la rentrée 2025, les effectifs du CAP CRM en 2 ans option Livraisons Longue Distance (LLD) sont inférieurs à ceux du CAP CRM en 2 ans en 2024, tandis que ceux du CAP CRM 2 ans option Livraisons de Proximité (LP) dépassent les effectifs du CAP CLM, ce qui conduit à une baisse de </a:t>
            </a:r>
            <a:br>
              <a:rPr lang="fr-FR" sz="1050" dirty="0">
                <a:solidFill>
                  <a:srgbClr val="29235C"/>
                </a:solidFill>
                <a:latin typeface="Arial" panose="020B0604020202020204" pitchFamily="34" charset="0"/>
                <a:ea typeface="Open Sans" panose="020B0606030504020204" pitchFamily="34" charset="0"/>
                <a:cs typeface="Arial" panose="020B0604020202020204" pitchFamily="34" charset="0"/>
              </a:rPr>
            </a:br>
            <a:r>
              <a:rPr lang="fr-FR" sz="1050" dirty="0">
                <a:solidFill>
                  <a:srgbClr val="29235C"/>
                </a:solidFill>
                <a:latin typeface="Arial" panose="020B0604020202020204" pitchFamily="34" charset="0"/>
                <a:ea typeface="Open Sans" panose="020B0606030504020204" pitchFamily="34" charset="0"/>
                <a:cs typeface="Arial" panose="020B0604020202020204" pitchFamily="34" charset="0"/>
              </a:rPr>
              <a:t>8 % des effectifs préparant le permis CE dans le cadre du CAP CRM en 2 ans en lien avec la récente réforme sur la filière conduite routière.</a:t>
            </a:r>
          </a:p>
          <a:p>
            <a:pPr algn="just">
              <a:spcBef>
                <a:spcPts val="300"/>
              </a:spcBef>
            </a:pPr>
            <a:r>
              <a:rPr lang="fr-FR" sz="1050" dirty="0">
                <a:solidFill>
                  <a:srgbClr val="29235C"/>
                </a:solidFill>
                <a:latin typeface="Arial" panose="020B0604020202020204" pitchFamily="34" charset="0"/>
                <a:ea typeface="Open Sans" panose="020B0606030504020204" pitchFamily="34" charset="0"/>
                <a:cs typeface="Arial" panose="020B0604020202020204" pitchFamily="34" charset="0"/>
              </a:rPr>
              <a:t>A noter que le BAC Pro. Conducteur Transport Routier de Marchandises (CTRM) représente </a:t>
            </a:r>
            <a:br>
              <a:rPr lang="fr-FR" sz="1050" dirty="0">
                <a:solidFill>
                  <a:srgbClr val="29235C"/>
                </a:solidFill>
                <a:latin typeface="Arial" panose="020B0604020202020204" pitchFamily="34" charset="0"/>
                <a:ea typeface="Open Sans" panose="020B0606030504020204" pitchFamily="34" charset="0"/>
                <a:cs typeface="Arial" panose="020B0604020202020204" pitchFamily="34" charset="0"/>
              </a:rPr>
            </a:br>
            <a:r>
              <a:rPr lang="fr-FR" sz="1050" dirty="0">
                <a:solidFill>
                  <a:srgbClr val="29235C"/>
                </a:solidFill>
                <a:latin typeface="Arial" panose="020B0604020202020204" pitchFamily="34" charset="0"/>
                <a:ea typeface="Open Sans" panose="020B0606030504020204" pitchFamily="34" charset="0"/>
                <a:cs typeface="Arial" panose="020B0604020202020204" pitchFamily="34" charset="0"/>
              </a:rPr>
              <a:t>68 % des effectifs de formation Conduite routière.</a:t>
            </a:r>
          </a:p>
        </p:txBody>
      </p:sp>
      <p:sp>
        <p:nvSpPr>
          <p:cNvPr id="11" name="ZoneTexte 10">
            <a:extLst>
              <a:ext uri="{FF2B5EF4-FFF2-40B4-BE49-F238E27FC236}">
                <a16:creationId xmlns:a16="http://schemas.microsoft.com/office/drawing/2014/main" id="{A19B6894-2867-0BAF-EEF0-FC7C1320334A}"/>
              </a:ext>
            </a:extLst>
          </p:cNvPr>
          <p:cNvSpPr txBox="1"/>
          <p:nvPr/>
        </p:nvSpPr>
        <p:spPr>
          <a:xfrm>
            <a:off x="1352833" y="357926"/>
            <a:ext cx="4895567" cy="523220"/>
          </a:xfrm>
          <a:prstGeom prst="rect">
            <a:avLst/>
          </a:prstGeom>
          <a:noFill/>
        </p:spPr>
        <p:txBody>
          <a:bodyPr wrap="square" rtlCol="0">
            <a:spAutoFit/>
          </a:bodyPr>
          <a:lstStyle/>
          <a:p>
            <a:r>
              <a:rPr lang="fr-FR"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Des flux d’entrée en hausse pour les diplômes de la filière conduite routière de Marchandises</a:t>
            </a:r>
          </a:p>
        </p:txBody>
      </p:sp>
      <p:pic>
        <p:nvPicPr>
          <p:cNvPr id="19" name="Image 18" descr="Une image contenant texte, Police, logo, Graphique&#10;&#10;Description générée automatiquement">
            <a:extLst>
              <a:ext uri="{FF2B5EF4-FFF2-40B4-BE49-F238E27FC236}">
                <a16:creationId xmlns:a16="http://schemas.microsoft.com/office/drawing/2014/main" id="{E07F0CA3-AD6C-8E1C-B712-93EEF875655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33763" y="9334870"/>
            <a:ext cx="1395984" cy="410370"/>
          </a:xfrm>
          <a:prstGeom prst="rect">
            <a:avLst/>
          </a:prstGeom>
        </p:spPr>
      </p:pic>
      <p:sp>
        <p:nvSpPr>
          <p:cNvPr id="21" name="ZoneTexte 20">
            <a:extLst>
              <a:ext uri="{FF2B5EF4-FFF2-40B4-BE49-F238E27FC236}">
                <a16:creationId xmlns:a16="http://schemas.microsoft.com/office/drawing/2014/main" id="{39579C30-5BA2-0107-BD5F-7DD5FF75434E}"/>
              </a:ext>
            </a:extLst>
          </p:cNvPr>
          <p:cNvSpPr txBox="1">
            <a:spLocks noGrp="1" noRot="1" noMove="1" noResize="1" noEditPoints="1" noAdjustHandles="1" noChangeArrowheads="1" noChangeShapeType="1"/>
          </p:cNvSpPr>
          <p:nvPr/>
        </p:nvSpPr>
        <p:spPr>
          <a:xfrm>
            <a:off x="3382386" y="9420595"/>
            <a:ext cx="46613" cy="276999"/>
          </a:xfrm>
          <a:prstGeom prst="rect">
            <a:avLst/>
          </a:prstGeom>
          <a:noFill/>
        </p:spPr>
        <p:txBody>
          <a:bodyPr wrap="square" rtlCol="0">
            <a:spAutoFit/>
          </a:bodyPr>
          <a:lstStyle/>
          <a:p>
            <a:r>
              <a:rPr lang="fr-FR" sz="1200" b="1" dirty="0">
                <a:solidFill>
                  <a:srgbClr val="29235C"/>
                </a:solidFill>
                <a:latin typeface="Open Sans" panose="020B0606030504020204" pitchFamily="34" charset="0"/>
                <a:ea typeface="Open Sans" panose="020B0606030504020204" pitchFamily="34" charset="0"/>
                <a:cs typeface="Open Sans" panose="020B0606030504020204" pitchFamily="34" charset="0"/>
              </a:rPr>
              <a:t>6</a:t>
            </a:r>
            <a:endParaRPr lang="fr-FR" sz="1200" dirty="0">
              <a:solidFill>
                <a:srgbClr val="29235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ZoneTexte 22">
            <a:extLst>
              <a:ext uri="{FF2B5EF4-FFF2-40B4-BE49-F238E27FC236}">
                <a16:creationId xmlns:a16="http://schemas.microsoft.com/office/drawing/2014/main" id="{7398597B-2FE4-C3A4-FB26-2D4FBFFA39B5}"/>
              </a:ext>
            </a:extLst>
          </p:cNvPr>
          <p:cNvSpPr txBox="1"/>
          <p:nvPr/>
        </p:nvSpPr>
        <p:spPr>
          <a:xfrm>
            <a:off x="5381237" y="9420594"/>
            <a:ext cx="1143000" cy="230832"/>
          </a:xfrm>
          <a:prstGeom prst="rect">
            <a:avLst/>
          </a:prstGeom>
          <a:noFill/>
        </p:spPr>
        <p:txBody>
          <a:bodyPr wrap="square">
            <a:spAutoFit/>
          </a:bodyPr>
          <a:lstStyle/>
          <a:p>
            <a:r>
              <a:rPr lang="fr-FR" sz="900" dirty="0">
                <a:solidFill>
                  <a:srgbClr val="29235C"/>
                </a:solidFill>
                <a:latin typeface="Open Sans" panose="020B0606030504020204" pitchFamily="34" charset="0"/>
                <a:ea typeface="Open Sans" panose="020B0606030504020204" pitchFamily="34" charset="0"/>
                <a:cs typeface="Open Sans" panose="020B0606030504020204" pitchFamily="34" charset="0"/>
              </a:rPr>
              <a:t>Janvier 2026</a:t>
            </a:r>
            <a:endParaRPr lang="fr-FR" sz="900" dirty="0"/>
          </a:p>
        </p:txBody>
      </p:sp>
      <p:sp>
        <p:nvSpPr>
          <p:cNvPr id="14" name="ZoneTexte 13">
            <a:extLst>
              <a:ext uri="{FF2B5EF4-FFF2-40B4-BE49-F238E27FC236}">
                <a16:creationId xmlns:a16="http://schemas.microsoft.com/office/drawing/2014/main" id="{6DA39847-C0D5-567D-F4FC-5E903D748CCC}"/>
              </a:ext>
            </a:extLst>
          </p:cNvPr>
          <p:cNvSpPr txBox="1"/>
          <p:nvPr/>
        </p:nvSpPr>
        <p:spPr>
          <a:xfrm>
            <a:off x="3119023" y="6804762"/>
            <a:ext cx="3405215" cy="1785104"/>
          </a:xfrm>
          <a:prstGeom prst="rect">
            <a:avLst/>
          </a:prstGeom>
          <a:noFill/>
          <a:ln>
            <a:noFill/>
          </a:ln>
        </p:spPr>
        <p:txBody>
          <a:bodyPr wrap="square" rtlCol="0">
            <a:spAutoFit/>
          </a:bodyPr>
          <a:lstStyle/>
          <a:p>
            <a:pPr algn="just"/>
            <a:r>
              <a:rPr lang="fr-FR" sz="1050" dirty="0">
                <a:solidFill>
                  <a:srgbClr val="29235C"/>
                </a:solidFill>
                <a:latin typeface="Arial" panose="020B0604020202020204" pitchFamily="34" charset="0"/>
                <a:ea typeface="Open Sans" panose="020B0606030504020204" pitchFamily="34" charset="0"/>
                <a:cs typeface="Arial" panose="020B0604020202020204" pitchFamily="34" charset="0"/>
              </a:rPr>
              <a:t>Actuellement, l’apprentissage représente 5 % des effectifs formés en conduite routière au sein de l’Éducation nationale, un niveau stable par rapport à la rentrée 2024. </a:t>
            </a:r>
          </a:p>
          <a:p>
            <a:pPr algn="just">
              <a:spcBef>
                <a:spcPts val="300"/>
              </a:spcBef>
            </a:pPr>
            <a:r>
              <a:rPr lang="fr-FR" sz="1050" dirty="0">
                <a:solidFill>
                  <a:srgbClr val="29235C"/>
                </a:solidFill>
                <a:latin typeface="Arial" panose="020B0604020202020204" pitchFamily="34" charset="0"/>
                <a:ea typeface="Open Sans" panose="020B0606030504020204" pitchFamily="34" charset="0"/>
                <a:cs typeface="Arial" panose="020B0604020202020204" pitchFamily="34" charset="0"/>
              </a:rPr>
              <a:t>Cette modalité de formation concerne principalement le CAP Conducteur Routier de Marchandises en 1 an.</a:t>
            </a:r>
          </a:p>
          <a:p>
            <a:pPr algn="just">
              <a:spcBef>
                <a:spcPts val="300"/>
              </a:spcBef>
            </a:pPr>
            <a:r>
              <a:rPr lang="fr-FR" sz="1050" dirty="0">
                <a:solidFill>
                  <a:srgbClr val="29235C"/>
                </a:solidFill>
                <a:latin typeface="Arial" panose="020B0604020202020204" pitchFamily="34" charset="0"/>
                <a:ea typeface="Open Sans" panose="020B0606030504020204" pitchFamily="34" charset="0"/>
                <a:cs typeface="Arial" panose="020B0604020202020204" pitchFamily="34" charset="0"/>
              </a:rPr>
              <a:t>Ainsi, à la rentrée 2025, plus de 22 % des élèves inscrits en lycée professionnel dans ce parcours suivent leur formation dans le cadre de l’apprentissage.</a:t>
            </a:r>
          </a:p>
        </p:txBody>
      </p:sp>
      <p:sp>
        <p:nvSpPr>
          <p:cNvPr id="16" name="ZoneTexte 15">
            <a:extLst>
              <a:ext uri="{FF2B5EF4-FFF2-40B4-BE49-F238E27FC236}">
                <a16:creationId xmlns:a16="http://schemas.microsoft.com/office/drawing/2014/main" id="{153976D4-C59C-D91A-87A3-1B211B236D8A}"/>
              </a:ext>
            </a:extLst>
          </p:cNvPr>
          <p:cNvSpPr txBox="1"/>
          <p:nvPr/>
        </p:nvSpPr>
        <p:spPr>
          <a:xfrm>
            <a:off x="560513" y="3664950"/>
            <a:ext cx="5366154" cy="246221"/>
          </a:xfrm>
          <a:prstGeom prst="rect">
            <a:avLst/>
          </a:prstGeom>
          <a:noFill/>
        </p:spPr>
        <p:txBody>
          <a:bodyPr wrap="square" rtlCol="0">
            <a:spAutoFit/>
          </a:bodyPr>
          <a:lstStyle/>
          <a:p>
            <a:pPr algn="just"/>
            <a:r>
              <a:rPr lang="fr-FR" sz="1000" u="sng"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Effectifs de rentrée sur les diplômes de la Conduite Routière de Marchandises</a:t>
            </a:r>
            <a:r>
              <a:rPr lang="fr-FR" sz="10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 :</a:t>
            </a:r>
          </a:p>
        </p:txBody>
      </p:sp>
      <p:grpSp>
        <p:nvGrpSpPr>
          <p:cNvPr id="41" name="Groupe 40">
            <a:extLst>
              <a:ext uri="{FF2B5EF4-FFF2-40B4-BE49-F238E27FC236}">
                <a16:creationId xmlns:a16="http://schemas.microsoft.com/office/drawing/2014/main" id="{2EE152C7-A6CE-94AF-E70C-11E4841D86DA}"/>
              </a:ext>
            </a:extLst>
          </p:cNvPr>
          <p:cNvGrpSpPr/>
          <p:nvPr/>
        </p:nvGrpSpPr>
        <p:grpSpPr>
          <a:xfrm>
            <a:off x="627014" y="3979220"/>
            <a:ext cx="4999809" cy="551014"/>
            <a:chOff x="466725" y="3428845"/>
            <a:chExt cx="5316855" cy="594191"/>
          </a:xfrm>
        </p:grpSpPr>
        <p:sp>
          <p:nvSpPr>
            <p:cNvPr id="38" name="Rectangle 37">
              <a:extLst>
                <a:ext uri="{FF2B5EF4-FFF2-40B4-BE49-F238E27FC236}">
                  <a16:creationId xmlns:a16="http://schemas.microsoft.com/office/drawing/2014/main" id="{422E2459-D15F-2670-E99F-541DC290B24A}"/>
                </a:ext>
              </a:extLst>
            </p:cNvPr>
            <p:cNvSpPr/>
            <p:nvPr/>
          </p:nvSpPr>
          <p:spPr>
            <a:xfrm>
              <a:off x="466725" y="3428845"/>
              <a:ext cx="1476375" cy="561692"/>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3D7C4450-0E74-F402-DA47-A01939A80DD8}"/>
                </a:ext>
              </a:extLst>
            </p:cNvPr>
            <p:cNvSpPr/>
            <p:nvPr/>
          </p:nvSpPr>
          <p:spPr>
            <a:xfrm>
              <a:off x="2324384" y="3436465"/>
              <a:ext cx="856966" cy="561692"/>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7FC124C7-45D8-91D6-94B7-11BAD16A41A0}"/>
                </a:ext>
              </a:extLst>
            </p:cNvPr>
            <p:cNvSpPr/>
            <p:nvPr/>
          </p:nvSpPr>
          <p:spPr>
            <a:xfrm>
              <a:off x="4055745" y="3444085"/>
              <a:ext cx="1651635" cy="561692"/>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3744F9D6-B3DE-E465-735C-BA0511FDAE74}"/>
                </a:ext>
              </a:extLst>
            </p:cNvPr>
            <p:cNvSpPr txBox="1"/>
            <p:nvPr/>
          </p:nvSpPr>
          <p:spPr>
            <a:xfrm>
              <a:off x="466725" y="3428845"/>
              <a:ext cx="1533525" cy="572517"/>
            </a:xfrm>
            <a:prstGeom prst="rect">
              <a:avLst/>
            </a:prstGeom>
            <a:noFill/>
          </p:spPr>
          <p:txBody>
            <a:bodyPr wrap="square" rtlCol="0">
              <a:spAutoFit/>
            </a:bodyPr>
            <a:lstStyle/>
            <a:p>
              <a:r>
                <a:rPr lang="fr-FR" sz="900" dirty="0">
                  <a:solidFill>
                    <a:schemeClr val="bg1"/>
                  </a:solidFill>
                  <a:latin typeface="Arial" panose="020B0604020202020204" pitchFamily="34" charset="0"/>
                  <a:cs typeface="Arial" panose="020B0604020202020204" pitchFamily="34" charset="0"/>
                </a:rPr>
                <a:t>Répartition des effectifs de 1</a:t>
              </a:r>
              <a:r>
                <a:rPr lang="fr-FR" sz="900" baseline="30000" dirty="0">
                  <a:solidFill>
                    <a:schemeClr val="bg1"/>
                  </a:solidFill>
                  <a:latin typeface="Arial" panose="020B0604020202020204" pitchFamily="34" charset="0"/>
                  <a:cs typeface="Arial" panose="020B0604020202020204" pitchFamily="34" charset="0"/>
                </a:rPr>
                <a:t>ère</a:t>
              </a:r>
              <a:r>
                <a:rPr lang="fr-FR" sz="900" dirty="0">
                  <a:solidFill>
                    <a:schemeClr val="bg1"/>
                  </a:solidFill>
                  <a:latin typeface="Arial" panose="020B0604020202020204" pitchFamily="34" charset="0"/>
                  <a:cs typeface="Arial" panose="020B0604020202020204" pitchFamily="34" charset="0"/>
                </a:rPr>
                <a:t> année en 2024</a:t>
              </a:r>
            </a:p>
            <a:p>
              <a:pPr algn="r">
                <a:spcBef>
                  <a:spcPts val="300"/>
                </a:spcBef>
              </a:pPr>
              <a:r>
                <a:rPr lang="fr-FR" sz="800" i="1" dirty="0">
                  <a:solidFill>
                    <a:schemeClr val="bg1"/>
                  </a:solidFill>
                  <a:latin typeface="Arial" panose="020B0604020202020204" pitchFamily="34" charset="0"/>
                  <a:cs typeface="Arial" panose="020B0604020202020204" pitchFamily="34" charset="0"/>
                </a:rPr>
                <a:t>(Source : Orion)</a:t>
              </a:r>
            </a:p>
          </p:txBody>
        </p:sp>
        <p:sp>
          <p:nvSpPr>
            <p:cNvPr id="28" name="ZoneTexte 27">
              <a:extLst>
                <a:ext uri="{FF2B5EF4-FFF2-40B4-BE49-F238E27FC236}">
                  <a16:creationId xmlns:a16="http://schemas.microsoft.com/office/drawing/2014/main" id="{1D68A5BD-D39B-C873-2838-BD68294289A8}"/>
                </a:ext>
              </a:extLst>
            </p:cNvPr>
            <p:cNvSpPr txBox="1"/>
            <p:nvPr/>
          </p:nvSpPr>
          <p:spPr>
            <a:xfrm>
              <a:off x="2187223" y="3511902"/>
              <a:ext cx="1153253" cy="400110"/>
            </a:xfrm>
            <a:prstGeom prst="rect">
              <a:avLst/>
            </a:prstGeom>
            <a:noFill/>
          </p:spPr>
          <p:txBody>
            <a:bodyPr wrap="square" rtlCol="0">
              <a:spAutoFit/>
            </a:bodyPr>
            <a:lstStyle/>
            <a:p>
              <a:pPr algn="ctr"/>
              <a:r>
                <a:rPr lang="fr-FR" sz="900" dirty="0">
                  <a:solidFill>
                    <a:schemeClr val="bg1"/>
                  </a:solidFill>
                  <a:latin typeface="Arial" panose="020B0604020202020204" pitchFamily="34" charset="0"/>
                  <a:cs typeface="Arial" panose="020B0604020202020204" pitchFamily="34" charset="0"/>
                </a:rPr>
                <a:t>Estimation </a:t>
              </a:r>
              <a:br>
                <a:rPr lang="fr-FR" sz="900" dirty="0">
                  <a:solidFill>
                    <a:schemeClr val="bg1"/>
                  </a:solidFill>
                  <a:latin typeface="Arial" panose="020B0604020202020204" pitchFamily="34" charset="0"/>
                  <a:cs typeface="Arial" panose="020B0604020202020204" pitchFamily="34" charset="0"/>
                </a:rPr>
              </a:br>
              <a:r>
                <a:rPr lang="fr-FR" sz="900" dirty="0">
                  <a:solidFill>
                    <a:schemeClr val="bg1"/>
                  </a:solidFill>
                  <a:latin typeface="Arial" panose="020B0604020202020204" pitchFamily="34" charset="0"/>
                  <a:cs typeface="Arial" panose="020B0604020202020204" pitchFamily="34" charset="0"/>
                </a:rPr>
                <a:t>2025</a:t>
              </a:r>
            </a:p>
          </p:txBody>
        </p:sp>
        <p:sp>
          <p:nvSpPr>
            <p:cNvPr id="32" name="ZoneTexte 31">
              <a:extLst>
                <a:ext uri="{FF2B5EF4-FFF2-40B4-BE49-F238E27FC236}">
                  <a16:creationId xmlns:a16="http://schemas.microsoft.com/office/drawing/2014/main" id="{DDC91E68-4249-1813-0C8D-D8456942F522}"/>
                </a:ext>
              </a:extLst>
            </p:cNvPr>
            <p:cNvSpPr txBox="1"/>
            <p:nvPr/>
          </p:nvSpPr>
          <p:spPr>
            <a:xfrm>
              <a:off x="4131945" y="3558385"/>
              <a:ext cx="1651635" cy="464651"/>
            </a:xfrm>
            <a:prstGeom prst="rect">
              <a:avLst/>
            </a:prstGeom>
            <a:noFill/>
          </p:spPr>
          <p:txBody>
            <a:bodyPr wrap="square" rtlCol="0">
              <a:spAutoFit/>
            </a:bodyPr>
            <a:lstStyle/>
            <a:p>
              <a:r>
                <a:rPr lang="fr-FR" sz="900" dirty="0">
                  <a:solidFill>
                    <a:schemeClr val="bg1"/>
                  </a:solidFill>
                  <a:latin typeface="Arial" panose="020B0604020202020204" pitchFamily="34" charset="0"/>
                  <a:cs typeface="Arial" panose="020B0604020202020204" pitchFamily="34" charset="0"/>
                </a:rPr>
                <a:t>Evolution 2024 - 2025</a:t>
              </a:r>
            </a:p>
            <a:p>
              <a:pPr algn="r">
                <a:spcBef>
                  <a:spcPts val="600"/>
                </a:spcBef>
              </a:pPr>
              <a:r>
                <a:rPr lang="fr-FR" sz="800" i="1" dirty="0">
                  <a:solidFill>
                    <a:schemeClr val="bg1"/>
                  </a:solidFill>
                  <a:latin typeface="Arial" panose="020B0604020202020204" pitchFamily="34" charset="0"/>
                  <a:cs typeface="Arial" panose="020B0604020202020204" pitchFamily="34" charset="0"/>
                </a:rPr>
                <a:t>(Source : Enquête AFT)</a:t>
              </a:r>
            </a:p>
          </p:txBody>
        </p:sp>
      </p:grpSp>
      <p:sp>
        <p:nvSpPr>
          <p:cNvPr id="44" name="ZoneTexte 43">
            <a:extLst>
              <a:ext uri="{FF2B5EF4-FFF2-40B4-BE49-F238E27FC236}">
                <a16:creationId xmlns:a16="http://schemas.microsoft.com/office/drawing/2014/main" id="{80099880-48C6-29E6-C750-C98FAAF17E8B}"/>
              </a:ext>
            </a:extLst>
          </p:cNvPr>
          <p:cNvSpPr txBox="1"/>
          <p:nvPr/>
        </p:nvSpPr>
        <p:spPr>
          <a:xfrm>
            <a:off x="466724" y="6912515"/>
            <a:ext cx="2914524" cy="553998"/>
          </a:xfrm>
          <a:prstGeom prst="rect">
            <a:avLst/>
          </a:prstGeom>
          <a:noFill/>
        </p:spPr>
        <p:txBody>
          <a:bodyPr wrap="square" rtlCol="0">
            <a:spAutoFit/>
          </a:bodyPr>
          <a:lstStyle/>
          <a:p>
            <a:r>
              <a:rPr lang="fr-FR" sz="1000" u="sng"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Part des apprentis au sein de l’Education Nationale en formation Conduite Routière Marchandises en 2024 - 2025</a:t>
            </a:r>
            <a:r>
              <a:rPr lang="fr-FR" sz="10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 :</a:t>
            </a:r>
          </a:p>
        </p:txBody>
      </p:sp>
      <p:sp>
        <p:nvSpPr>
          <p:cNvPr id="45" name="ZoneTexte 44">
            <a:extLst>
              <a:ext uri="{FF2B5EF4-FFF2-40B4-BE49-F238E27FC236}">
                <a16:creationId xmlns:a16="http://schemas.microsoft.com/office/drawing/2014/main" id="{0CA34DAD-06A3-97C9-01B3-9971043DF204}"/>
              </a:ext>
            </a:extLst>
          </p:cNvPr>
          <p:cNvSpPr txBox="1"/>
          <p:nvPr/>
        </p:nvSpPr>
        <p:spPr>
          <a:xfrm>
            <a:off x="3822200" y="8614942"/>
            <a:ext cx="2676527" cy="577081"/>
          </a:xfrm>
          <a:prstGeom prst="rect">
            <a:avLst/>
          </a:prstGeom>
          <a:noFill/>
          <a:ln>
            <a:noFill/>
          </a:ln>
        </p:spPr>
        <p:txBody>
          <a:bodyPr wrap="square" rtlCol="0">
            <a:spAutoFit/>
          </a:bodyPr>
          <a:lstStyle/>
          <a:p>
            <a:pPr algn="just"/>
            <a:r>
              <a:rPr lang="fr-FR" sz="1050" dirty="0">
                <a:solidFill>
                  <a:srgbClr val="29235C"/>
                </a:solidFill>
                <a:latin typeface="Arial" panose="020B0604020202020204" pitchFamily="34" charset="0"/>
                <a:ea typeface="Open Sans" panose="020B0606030504020204" pitchFamily="34" charset="0"/>
                <a:cs typeface="Arial" panose="020B0604020202020204" pitchFamily="34" charset="0"/>
              </a:rPr>
              <a:t>La population féminine représente 12 % des effectifs en conduite routière marchandises à la rentrée 2025.</a:t>
            </a:r>
          </a:p>
        </p:txBody>
      </p:sp>
      <p:pic>
        <p:nvPicPr>
          <p:cNvPr id="47" name="Image 46">
            <a:extLst>
              <a:ext uri="{FF2B5EF4-FFF2-40B4-BE49-F238E27FC236}">
                <a16:creationId xmlns:a16="http://schemas.microsoft.com/office/drawing/2014/main" id="{9F974F89-B309-8F16-F614-A5BF20884FA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95978" y="8529009"/>
            <a:ext cx="777307" cy="701101"/>
          </a:xfrm>
          <a:prstGeom prst="rect">
            <a:avLst/>
          </a:prstGeom>
        </p:spPr>
      </p:pic>
      <p:pic>
        <p:nvPicPr>
          <p:cNvPr id="18" name="Image 17" descr="Une image contenant texte, capture d’écran, Police, diagramme&#10;&#10;Le contenu généré par l’IA peut être incorrect.">
            <a:extLst>
              <a:ext uri="{FF2B5EF4-FFF2-40B4-BE49-F238E27FC236}">
                <a16:creationId xmlns:a16="http://schemas.microsoft.com/office/drawing/2014/main" id="{EB689F38-8843-75A7-1380-E07FDD20C78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61143" y="7580322"/>
            <a:ext cx="2495909" cy="1568259"/>
          </a:xfrm>
          <a:prstGeom prst="rect">
            <a:avLst/>
          </a:prstGeom>
        </p:spPr>
      </p:pic>
      <p:pic>
        <p:nvPicPr>
          <p:cNvPr id="4" name="Image 3" descr="Une image contenant texte, capture d’écran, Rectangle, conception&#10;&#10;Le contenu généré par l’IA peut être incorrect.">
            <a:extLst>
              <a:ext uri="{FF2B5EF4-FFF2-40B4-BE49-F238E27FC236}">
                <a16:creationId xmlns:a16="http://schemas.microsoft.com/office/drawing/2014/main" id="{DA6A32BA-4DB3-2889-F75B-D84A05B3C374}"/>
              </a:ext>
            </a:extLst>
          </p:cNvPr>
          <p:cNvPicPr>
            <a:picLocks noChangeAspect="1"/>
          </p:cNvPicPr>
          <p:nvPr/>
        </p:nvPicPr>
        <p:blipFill>
          <a:blip r:embed="rId5">
            <a:clrChange>
              <a:clrFrom>
                <a:srgbClr val="FFFFFF"/>
              </a:clrFrom>
              <a:clrTo>
                <a:srgbClr val="FFFFFF">
                  <a:alpha val="0"/>
                </a:srgbClr>
              </a:clrTo>
            </a:clrChange>
          </a:blip>
          <a:srcRect l="42721" t="35284" r="32711" b="34224"/>
          <a:stretch>
            <a:fillRect/>
          </a:stretch>
        </p:blipFill>
        <p:spPr>
          <a:xfrm>
            <a:off x="1884007" y="5146201"/>
            <a:ext cx="542440" cy="560622"/>
          </a:xfrm>
          <a:prstGeom prst="rect">
            <a:avLst/>
          </a:prstGeom>
        </p:spPr>
      </p:pic>
      <p:pic>
        <p:nvPicPr>
          <p:cNvPr id="3" name="Image 2" descr="Une image contenant texte, capture d’écran, Police, vert&#10;&#10;Le contenu généré par l’IA peut être incorrect.">
            <a:extLst>
              <a:ext uri="{FF2B5EF4-FFF2-40B4-BE49-F238E27FC236}">
                <a16:creationId xmlns:a16="http://schemas.microsoft.com/office/drawing/2014/main" id="{914421A9-2266-E702-3902-3C32EF702D8C}"/>
              </a:ext>
            </a:extLst>
          </p:cNvPr>
          <p:cNvPicPr>
            <a:picLocks noChangeAspect="1"/>
          </p:cNvPicPr>
          <p:nvPr/>
        </p:nvPicPr>
        <p:blipFill>
          <a:blip r:embed="rId6">
            <a:clrChange>
              <a:clrFrom>
                <a:srgbClr val="FFFFFF"/>
              </a:clrFrom>
              <a:clrTo>
                <a:srgbClr val="FFFFFF">
                  <a:alpha val="0"/>
                </a:srgbClr>
              </a:clrTo>
            </a:clrChange>
          </a:blip>
          <a:srcRect r="54104"/>
          <a:stretch>
            <a:fillRect/>
          </a:stretch>
        </p:blipFill>
        <p:spPr>
          <a:xfrm>
            <a:off x="1008954" y="4569037"/>
            <a:ext cx="611833" cy="1755230"/>
          </a:xfrm>
          <a:prstGeom prst="rect">
            <a:avLst/>
          </a:prstGeom>
        </p:spPr>
      </p:pic>
      <p:pic>
        <p:nvPicPr>
          <p:cNvPr id="5" name="Image 4" descr="Une image contenant texte, capture d’écran, Police, vert&#10;&#10;Le contenu généré par l’IA peut être incorrect.">
            <a:extLst>
              <a:ext uri="{FF2B5EF4-FFF2-40B4-BE49-F238E27FC236}">
                <a16:creationId xmlns:a16="http://schemas.microsoft.com/office/drawing/2014/main" id="{619E684B-AFA6-2C3F-D549-9CDC4C6D494C}"/>
              </a:ext>
            </a:extLst>
          </p:cNvPr>
          <p:cNvPicPr>
            <a:picLocks noChangeAspect="1"/>
          </p:cNvPicPr>
          <p:nvPr/>
        </p:nvPicPr>
        <p:blipFill>
          <a:blip r:embed="rId6">
            <a:clrChange>
              <a:clrFrom>
                <a:srgbClr val="FFFFFF"/>
              </a:clrFrom>
              <a:clrTo>
                <a:srgbClr val="FFFFFF">
                  <a:alpha val="0"/>
                </a:srgbClr>
              </a:clrTo>
            </a:clrChange>
          </a:blip>
          <a:srcRect l="47379"/>
          <a:stretch>
            <a:fillRect/>
          </a:stretch>
        </p:blipFill>
        <p:spPr>
          <a:xfrm>
            <a:off x="2427960" y="4571872"/>
            <a:ext cx="701479" cy="1755230"/>
          </a:xfrm>
          <a:prstGeom prst="rect">
            <a:avLst/>
          </a:prstGeom>
        </p:spPr>
      </p:pic>
      <p:grpSp>
        <p:nvGrpSpPr>
          <p:cNvPr id="22" name="Groupe 21">
            <a:extLst>
              <a:ext uri="{FF2B5EF4-FFF2-40B4-BE49-F238E27FC236}">
                <a16:creationId xmlns:a16="http://schemas.microsoft.com/office/drawing/2014/main" id="{A627024C-6E3E-4401-5A5C-781916D72E95}"/>
              </a:ext>
            </a:extLst>
          </p:cNvPr>
          <p:cNvGrpSpPr/>
          <p:nvPr/>
        </p:nvGrpSpPr>
        <p:grpSpPr>
          <a:xfrm>
            <a:off x="3832617" y="4749983"/>
            <a:ext cx="2982093" cy="1164690"/>
            <a:chOff x="3832617" y="4117523"/>
            <a:chExt cx="2982093" cy="1164690"/>
          </a:xfrm>
        </p:grpSpPr>
        <p:pic>
          <p:nvPicPr>
            <p:cNvPr id="34" name="Image 33">
              <a:extLst>
                <a:ext uri="{FF2B5EF4-FFF2-40B4-BE49-F238E27FC236}">
                  <a16:creationId xmlns:a16="http://schemas.microsoft.com/office/drawing/2014/main" id="{4FACD2DD-775A-40A2-2D0F-D6F308B6658C}"/>
                </a:ext>
              </a:extLst>
            </p:cNvPr>
            <p:cNvPicPr>
              <a:picLocks noChangeAspect="1"/>
            </p:cNvPicPr>
            <p:nvPr/>
          </p:nvPicPr>
          <p:blipFill>
            <a:blip r:embed="rId7">
              <a:clrChange>
                <a:clrFrom>
                  <a:srgbClr val="FFFFFF"/>
                </a:clrFrom>
                <a:clrTo>
                  <a:srgbClr val="FFFFFF">
                    <a:alpha val="0"/>
                  </a:srgbClr>
                </a:clrTo>
              </a:clrChange>
            </a:blip>
            <a:srcRect l="59167" t="21323" r="3027" b="68752"/>
            <a:stretch>
              <a:fillRect/>
            </a:stretch>
          </p:blipFill>
          <p:spPr>
            <a:xfrm>
              <a:off x="3832617" y="4914200"/>
              <a:ext cx="1786106" cy="368013"/>
            </a:xfrm>
            <a:prstGeom prst="rect">
              <a:avLst/>
            </a:prstGeom>
          </p:spPr>
        </p:pic>
        <p:pic>
          <p:nvPicPr>
            <p:cNvPr id="37" name="Image 36">
              <a:extLst>
                <a:ext uri="{FF2B5EF4-FFF2-40B4-BE49-F238E27FC236}">
                  <a16:creationId xmlns:a16="http://schemas.microsoft.com/office/drawing/2014/main" id="{B5E7A4DD-1D80-70A0-11C5-7DEF940F27B7}"/>
                </a:ext>
              </a:extLst>
            </p:cNvPr>
            <p:cNvPicPr>
              <a:picLocks noChangeAspect="1"/>
            </p:cNvPicPr>
            <p:nvPr/>
          </p:nvPicPr>
          <p:blipFill>
            <a:blip r:embed="rId7">
              <a:clrChange>
                <a:clrFrom>
                  <a:srgbClr val="FFFFFF"/>
                </a:clrFrom>
                <a:clrTo>
                  <a:srgbClr val="FFFFFF">
                    <a:alpha val="0"/>
                  </a:srgbClr>
                </a:clrTo>
              </a:clrChange>
            </a:blip>
            <a:srcRect l="59167" t="51503" r="3027" b="41103"/>
            <a:stretch>
              <a:fillRect/>
            </a:stretch>
          </p:blipFill>
          <p:spPr>
            <a:xfrm>
              <a:off x="3832857" y="4235334"/>
              <a:ext cx="1786106" cy="274167"/>
            </a:xfrm>
            <a:prstGeom prst="rect">
              <a:avLst/>
            </a:prstGeom>
          </p:spPr>
        </p:pic>
        <p:pic>
          <p:nvPicPr>
            <p:cNvPr id="42" name="Image 41">
              <a:extLst>
                <a:ext uri="{FF2B5EF4-FFF2-40B4-BE49-F238E27FC236}">
                  <a16:creationId xmlns:a16="http://schemas.microsoft.com/office/drawing/2014/main" id="{D4E00AA7-7CBA-6A3F-9854-5435507D4AD3}"/>
                </a:ext>
              </a:extLst>
            </p:cNvPr>
            <p:cNvPicPr>
              <a:picLocks noChangeAspect="1"/>
            </p:cNvPicPr>
            <p:nvPr/>
          </p:nvPicPr>
          <p:blipFill>
            <a:blip r:embed="rId7">
              <a:clrChange>
                <a:clrFrom>
                  <a:srgbClr val="FFFFFF"/>
                </a:clrFrom>
                <a:clrTo>
                  <a:srgbClr val="FFFFFF">
                    <a:alpha val="0"/>
                  </a:srgbClr>
                </a:clrTo>
              </a:clrChange>
            </a:blip>
            <a:srcRect l="59167" t="45230" r="3027" b="48810"/>
            <a:stretch>
              <a:fillRect/>
            </a:stretch>
          </p:blipFill>
          <p:spPr>
            <a:xfrm>
              <a:off x="3833097" y="4448880"/>
              <a:ext cx="1786106" cy="220980"/>
            </a:xfrm>
            <a:prstGeom prst="rect">
              <a:avLst/>
            </a:prstGeom>
          </p:spPr>
        </p:pic>
        <p:pic>
          <p:nvPicPr>
            <p:cNvPr id="43" name="Image 42">
              <a:extLst>
                <a:ext uri="{FF2B5EF4-FFF2-40B4-BE49-F238E27FC236}">
                  <a16:creationId xmlns:a16="http://schemas.microsoft.com/office/drawing/2014/main" id="{D29E5300-9F9A-BDE9-651A-8D4ECF2CC98C}"/>
                </a:ext>
              </a:extLst>
            </p:cNvPr>
            <p:cNvPicPr>
              <a:picLocks noChangeAspect="1"/>
            </p:cNvPicPr>
            <p:nvPr/>
          </p:nvPicPr>
          <p:blipFill>
            <a:blip r:embed="rId7">
              <a:clrChange>
                <a:clrFrom>
                  <a:srgbClr val="FFFFFF"/>
                </a:clrFrom>
                <a:clrTo>
                  <a:srgbClr val="FFFFFF">
                    <a:alpha val="0"/>
                  </a:srgbClr>
                </a:clrTo>
              </a:clrChange>
            </a:blip>
            <a:srcRect l="59167" t="36839" r="3027" b="56277"/>
            <a:stretch>
              <a:fillRect/>
            </a:stretch>
          </p:blipFill>
          <p:spPr>
            <a:xfrm>
              <a:off x="3833097" y="4583118"/>
              <a:ext cx="1786106" cy="255275"/>
            </a:xfrm>
            <a:prstGeom prst="rect">
              <a:avLst/>
            </a:prstGeom>
          </p:spPr>
        </p:pic>
        <p:pic>
          <p:nvPicPr>
            <p:cNvPr id="46" name="Image 45">
              <a:extLst>
                <a:ext uri="{FF2B5EF4-FFF2-40B4-BE49-F238E27FC236}">
                  <a16:creationId xmlns:a16="http://schemas.microsoft.com/office/drawing/2014/main" id="{4E26DADD-C12B-CC2A-7CF5-090A05ADBC9A}"/>
                </a:ext>
              </a:extLst>
            </p:cNvPr>
            <p:cNvPicPr>
              <a:picLocks noChangeAspect="1"/>
            </p:cNvPicPr>
            <p:nvPr/>
          </p:nvPicPr>
          <p:blipFill>
            <a:blip r:embed="rId7">
              <a:clrChange>
                <a:clrFrom>
                  <a:srgbClr val="FFFFFF"/>
                </a:clrFrom>
                <a:clrTo>
                  <a:srgbClr val="FFFFFF">
                    <a:alpha val="0"/>
                  </a:srgbClr>
                </a:clrTo>
              </a:clrChange>
            </a:blip>
            <a:srcRect l="59167" t="29903" r="3027" b="62647"/>
            <a:stretch>
              <a:fillRect/>
            </a:stretch>
          </p:blipFill>
          <p:spPr>
            <a:xfrm>
              <a:off x="3832857" y="4773906"/>
              <a:ext cx="1786106" cy="276207"/>
            </a:xfrm>
            <a:prstGeom prst="rect">
              <a:avLst/>
            </a:prstGeom>
          </p:spPr>
        </p:pic>
        <p:sp>
          <p:nvSpPr>
            <p:cNvPr id="48" name="ZoneTexte 47">
              <a:extLst>
                <a:ext uri="{FF2B5EF4-FFF2-40B4-BE49-F238E27FC236}">
                  <a16:creationId xmlns:a16="http://schemas.microsoft.com/office/drawing/2014/main" id="{D1B547DC-402D-3AA3-8DAA-9B1894563DC5}"/>
                </a:ext>
              </a:extLst>
            </p:cNvPr>
            <p:cNvSpPr txBox="1"/>
            <p:nvPr/>
          </p:nvSpPr>
          <p:spPr>
            <a:xfrm>
              <a:off x="5763150" y="4794121"/>
              <a:ext cx="1051560" cy="246221"/>
            </a:xfrm>
            <a:prstGeom prst="rect">
              <a:avLst/>
            </a:prstGeom>
            <a:noFill/>
          </p:spPr>
          <p:txBody>
            <a:bodyPr wrap="square" rtlCol="0">
              <a:spAutoFit/>
            </a:bodyPr>
            <a:lstStyle/>
            <a:p>
              <a:r>
                <a:rPr lang="fr-FR" sz="1000" dirty="0">
                  <a:solidFill>
                    <a:schemeClr val="accent6"/>
                  </a:solidFill>
                </a:rPr>
                <a:t>+ 0,3 %</a:t>
              </a:r>
            </a:p>
          </p:txBody>
        </p:sp>
        <p:sp>
          <p:nvSpPr>
            <p:cNvPr id="49" name="ZoneTexte 48">
              <a:extLst>
                <a:ext uri="{FF2B5EF4-FFF2-40B4-BE49-F238E27FC236}">
                  <a16:creationId xmlns:a16="http://schemas.microsoft.com/office/drawing/2014/main" id="{58419A33-99C0-D6B2-E053-1D56FC995202}"/>
                </a:ext>
              </a:extLst>
            </p:cNvPr>
            <p:cNvSpPr txBox="1"/>
            <p:nvPr/>
          </p:nvSpPr>
          <p:spPr>
            <a:xfrm>
              <a:off x="5763150" y="4999861"/>
              <a:ext cx="1051560" cy="246221"/>
            </a:xfrm>
            <a:prstGeom prst="rect">
              <a:avLst/>
            </a:prstGeom>
            <a:noFill/>
          </p:spPr>
          <p:txBody>
            <a:bodyPr wrap="square" rtlCol="0">
              <a:spAutoFit/>
            </a:bodyPr>
            <a:lstStyle/>
            <a:p>
              <a:r>
                <a:rPr lang="fr-FR" sz="1000" dirty="0">
                  <a:solidFill>
                    <a:schemeClr val="accent6"/>
                  </a:solidFill>
                </a:rPr>
                <a:t>+ 3, 4 %</a:t>
              </a:r>
            </a:p>
          </p:txBody>
        </p:sp>
        <p:pic>
          <p:nvPicPr>
            <p:cNvPr id="17" name="Image 16" descr="Une image contenant texte, capture d’écran, Police&#10;&#10;Le contenu généré par l’IA peut être incorrect.">
              <a:extLst>
                <a:ext uri="{FF2B5EF4-FFF2-40B4-BE49-F238E27FC236}">
                  <a16:creationId xmlns:a16="http://schemas.microsoft.com/office/drawing/2014/main" id="{8668D561-C422-EAE9-3D41-3E9C26736D73}"/>
                </a:ext>
              </a:extLst>
            </p:cNvPr>
            <p:cNvPicPr>
              <a:picLocks noChangeAspect="1"/>
            </p:cNvPicPr>
            <p:nvPr/>
          </p:nvPicPr>
          <p:blipFill>
            <a:blip r:embed="rId8">
              <a:clrChange>
                <a:clrFrom>
                  <a:srgbClr val="FFFFFF"/>
                </a:clrFrom>
                <a:clrTo>
                  <a:srgbClr val="FFFFFF">
                    <a:alpha val="0"/>
                  </a:srgbClr>
                </a:clrTo>
              </a:clrChange>
            </a:blip>
            <a:srcRect t="88673"/>
            <a:stretch>
              <a:fillRect/>
            </a:stretch>
          </p:blipFill>
          <p:spPr>
            <a:xfrm>
              <a:off x="3909762" y="4117523"/>
              <a:ext cx="1728000" cy="182431"/>
            </a:xfrm>
            <a:prstGeom prst="rect">
              <a:avLst/>
            </a:prstGeom>
          </p:spPr>
        </p:pic>
      </p:grpSp>
    </p:spTree>
    <p:extLst>
      <p:ext uri="{BB962C8B-B14F-4D97-AF65-F5344CB8AC3E}">
        <p14:creationId xmlns:p14="http://schemas.microsoft.com/office/powerpoint/2010/main" val="3631137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0EF85-F8F2-AAF6-9579-19214D5D6D46}"/>
            </a:ext>
          </a:extLst>
        </p:cNvPr>
        <p:cNvGrpSpPr/>
        <p:nvPr/>
      </p:nvGrpSpPr>
      <p:grpSpPr>
        <a:xfrm>
          <a:off x="0" y="0"/>
          <a:ext cx="0" cy="0"/>
          <a:chOff x="0" y="0"/>
          <a:chExt cx="0" cy="0"/>
        </a:xfrm>
      </p:grpSpPr>
      <p:pic>
        <p:nvPicPr>
          <p:cNvPr id="19" name="Image 18" descr="Une image contenant texte, Police, logo, Graphique&#10;&#10;Description générée automatiquement">
            <a:extLst>
              <a:ext uri="{FF2B5EF4-FFF2-40B4-BE49-F238E27FC236}">
                <a16:creationId xmlns:a16="http://schemas.microsoft.com/office/drawing/2014/main" id="{76761173-CFE1-6881-31FA-2E948AD4441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33763" y="9334870"/>
            <a:ext cx="1395984" cy="410370"/>
          </a:xfrm>
          <a:prstGeom prst="rect">
            <a:avLst/>
          </a:prstGeom>
        </p:spPr>
      </p:pic>
      <p:sp>
        <p:nvSpPr>
          <p:cNvPr id="21" name="ZoneTexte 20">
            <a:extLst>
              <a:ext uri="{FF2B5EF4-FFF2-40B4-BE49-F238E27FC236}">
                <a16:creationId xmlns:a16="http://schemas.microsoft.com/office/drawing/2014/main" id="{0D62150E-9462-32BC-10C9-8E94771F2745}"/>
              </a:ext>
            </a:extLst>
          </p:cNvPr>
          <p:cNvSpPr txBox="1">
            <a:spLocks noGrp="1" noRot="1" noMove="1" noResize="1" noEditPoints="1" noAdjustHandles="1" noChangeArrowheads="1" noChangeShapeType="1"/>
          </p:cNvSpPr>
          <p:nvPr/>
        </p:nvSpPr>
        <p:spPr>
          <a:xfrm>
            <a:off x="3382386" y="9420595"/>
            <a:ext cx="46613" cy="276999"/>
          </a:xfrm>
          <a:prstGeom prst="rect">
            <a:avLst/>
          </a:prstGeom>
          <a:noFill/>
        </p:spPr>
        <p:txBody>
          <a:bodyPr wrap="square" rtlCol="0">
            <a:spAutoFit/>
          </a:bodyPr>
          <a:lstStyle/>
          <a:p>
            <a:r>
              <a:rPr lang="fr-FR" sz="1200" b="1" dirty="0">
                <a:solidFill>
                  <a:srgbClr val="29235C"/>
                </a:solidFill>
                <a:latin typeface="Open Sans" panose="020B0606030504020204" pitchFamily="34" charset="0"/>
                <a:ea typeface="Open Sans" panose="020B0606030504020204" pitchFamily="34" charset="0"/>
                <a:cs typeface="Open Sans" panose="020B0606030504020204" pitchFamily="34" charset="0"/>
              </a:rPr>
              <a:t>7</a:t>
            </a:r>
            <a:endParaRPr lang="fr-FR" sz="1200" dirty="0">
              <a:solidFill>
                <a:srgbClr val="29235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ZoneTexte 22">
            <a:extLst>
              <a:ext uri="{FF2B5EF4-FFF2-40B4-BE49-F238E27FC236}">
                <a16:creationId xmlns:a16="http://schemas.microsoft.com/office/drawing/2014/main" id="{F6140943-7FE7-6F11-6565-D0203EEA24DB}"/>
              </a:ext>
            </a:extLst>
          </p:cNvPr>
          <p:cNvSpPr txBox="1"/>
          <p:nvPr/>
        </p:nvSpPr>
        <p:spPr>
          <a:xfrm>
            <a:off x="5381237" y="9420594"/>
            <a:ext cx="1143000" cy="230832"/>
          </a:xfrm>
          <a:prstGeom prst="rect">
            <a:avLst/>
          </a:prstGeom>
          <a:noFill/>
        </p:spPr>
        <p:txBody>
          <a:bodyPr wrap="square">
            <a:spAutoFit/>
          </a:bodyPr>
          <a:lstStyle/>
          <a:p>
            <a:r>
              <a:rPr lang="fr-FR" sz="900" dirty="0">
                <a:solidFill>
                  <a:srgbClr val="29235C"/>
                </a:solidFill>
                <a:latin typeface="Open Sans" panose="020B0606030504020204" pitchFamily="34" charset="0"/>
                <a:ea typeface="Open Sans" panose="020B0606030504020204" pitchFamily="34" charset="0"/>
                <a:cs typeface="Open Sans" panose="020B0606030504020204" pitchFamily="34" charset="0"/>
              </a:rPr>
              <a:t>Janvier 2026</a:t>
            </a:r>
            <a:endParaRPr lang="fr-FR" sz="900" dirty="0"/>
          </a:p>
        </p:txBody>
      </p:sp>
      <p:grpSp>
        <p:nvGrpSpPr>
          <p:cNvPr id="2" name="Groupe 1">
            <a:extLst>
              <a:ext uri="{FF2B5EF4-FFF2-40B4-BE49-F238E27FC236}">
                <a16:creationId xmlns:a16="http://schemas.microsoft.com/office/drawing/2014/main" id="{9B4021B8-593F-31B8-82FE-796924E131F6}"/>
              </a:ext>
            </a:extLst>
          </p:cNvPr>
          <p:cNvGrpSpPr>
            <a:grpSpLocks/>
          </p:cNvGrpSpPr>
          <p:nvPr/>
        </p:nvGrpSpPr>
        <p:grpSpPr>
          <a:xfrm>
            <a:off x="423110" y="547199"/>
            <a:ext cx="6011780" cy="643238"/>
            <a:chOff x="423110" y="159392"/>
            <a:chExt cx="6011780" cy="643238"/>
          </a:xfrm>
          <a:solidFill>
            <a:srgbClr val="FFC000"/>
          </a:solidFill>
        </p:grpSpPr>
        <p:sp>
          <p:nvSpPr>
            <p:cNvPr id="6" name="Rectangle : coins arrondis 5">
              <a:extLst>
                <a:ext uri="{FF2B5EF4-FFF2-40B4-BE49-F238E27FC236}">
                  <a16:creationId xmlns:a16="http://schemas.microsoft.com/office/drawing/2014/main" id="{02089DCF-B6A8-114C-43FD-08738BD0D6C4}"/>
                </a:ext>
              </a:extLst>
            </p:cNvPr>
            <p:cNvSpPr>
              <a:spLocks/>
            </p:cNvSpPr>
            <p:nvPr/>
          </p:nvSpPr>
          <p:spPr>
            <a:xfrm>
              <a:off x="859590" y="180974"/>
              <a:ext cx="5575300" cy="600075"/>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llipse 6">
              <a:extLst>
                <a:ext uri="{FF2B5EF4-FFF2-40B4-BE49-F238E27FC236}">
                  <a16:creationId xmlns:a16="http://schemas.microsoft.com/office/drawing/2014/main" id="{613DE35E-5BC0-958D-82D3-3994C009CB7E}"/>
                </a:ext>
              </a:extLst>
            </p:cNvPr>
            <p:cNvSpPr>
              <a:spLocks/>
            </p:cNvSpPr>
            <p:nvPr/>
          </p:nvSpPr>
          <p:spPr>
            <a:xfrm rot="20263286">
              <a:off x="423110" y="159392"/>
              <a:ext cx="872961" cy="643238"/>
            </a:xfrm>
            <a:prstGeom prst="ellipse">
              <a:avLst/>
            </a:prstGeom>
            <a:grp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3FAEA148-335F-AB9E-2E75-939A84440FB9}"/>
                </a:ext>
              </a:extLst>
            </p:cNvPr>
            <p:cNvSpPr txBox="1">
              <a:spLocks/>
            </p:cNvSpPr>
            <p:nvPr/>
          </p:nvSpPr>
          <p:spPr>
            <a:xfrm>
              <a:off x="670612" y="250177"/>
              <a:ext cx="290400" cy="461665"/>
            </a:xfrm>
            <a:prstGeom prst="rect">
              <a:avLst/>
            </a:prstGeom>
            <a:grpFill/>
          </p:spPr>
          <p:txBody>
            <a:bodyPr wrap="square" rtlCol="0">
              <a:spAutoFit/>
            </a:bodyPr>
            <a:lstStyle/>
            <a:p>
              <a:r>
                <a:rPr lang="fr-FR"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5</a:t>
              </a:r>
              <a:endParaRPr lang="fr-FR" sz="2000" dirty="0">
                <a:solidFill>
                  <a:srgbClr val="29235C"/>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1" name="ZoneTexte 10">
            <a:extLst>
              <a:ext uri="{FF2B5EF4-FFF2-40B4-BE49-F238E27FC236}">
                <a16:creationId xmlns:a16="http://schemas.microsoft.com/office/drawing/2014/main" id="{8F871B1D-10F4-F037-8B0A-8718F1CDE279}"/>
              </a:ext>
            </a:extLst>
          </p:cNvPr>
          <p:cNvSpPr txBox="1"/>
          <p:nvPr/>
        </p:nvSpPr>
        <p:spPr>
          <a:xfrm>
            <a:off x="1265745" y="615101"/>
            <a:ext cx="5271035" cy="523220"/>
          </a:xfrm>
          <a:prstGeom prst="rect">
            <a:avLst/>
          </a:prstGeom>
          <a:noFill/>
        </p:spPr>
        <p:txBody>
          <a:bodyPr wrap="square" rtlCol="0">
            <a:spAutoFit/>
          </a:bodyPr>
          <a:lstStyle/>
          <a:p>
            <a:r>
              <a:rPr lang="fr-FR"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Des flux d’entrée en forte progression pour le diplôme </a:t>
            </a:r>
            <a:br>
              <a:rPr lang="fr-FR"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fr-FR"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de la filière conduite routière de Voyageurs</a:t>
            </a:r>
          </a:p>
        </p:txBody>
      </p:sp>
      <p:sp>
        <p:nvSpPr>
          <p:cNvPr id="12" name="ZoneTexte 11">
            <a:extLst>
              <a:ext uri="{FF2B5EF4-FFF2-40B4-BE49-F238E27FC236}">
                <a16:creationId xmlns:a16="http://schemas.microsoft.com/office/drawing/2014/main" id="{37D86902-860A-BB12-8625-272B47A3A03E}"/>
              </a:ext>
            </a:extLst>
          </p:cNvPr>
          <p:cNvSpPr txBox="1"/>
          <p:nvPr/>
        </p:nvSpPr>
        <p:spPr>
          <a:xfrm>
            <a:off x="333763" y="1378443"/>
            <a:ext cx="6101127" cy="1692771"/>
          </a:xfrm>
          <a:prstGeom prst="rect">
            <a:avLst/>
          </a:prstGeom>
          <a:noFill/>
          <a:ln>
            <a:noFill/>
          </a:ln>
        </p:spPr>
        <p:txBody>
          <a:bodyPr wrap="square" rtlCol="0">
            <a:spAutoFit/>
          </a:bodyPr>
          <a:lstStyle/>
          <a:p>
            <a:pPr algn="just">
              <a:spcBef>
                <a:spcPts val="300"/>
              </a:spcBef>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Concernant le CAP Conducteur Agent d’Accueil en Autobus et Autocar (C4A), diplôme unique de la filière conduite routière de voyageurs dont la première rentrée s’est déroulée en 2023, les effectifs demeurent globalement limités.</a:t>
            </a:r>
          </a:p>
          <a:p>
            <a:pPr algn="just">
              <a:spcBef>
                <a:spcPts val="300"/>
              </a:spcBef>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Néanmoins, sur la base de l’enquête AFT et à périmètre constant des retours des lycées professionnels, les effectifs constatés au 15 octobre enregistrent une forte progression à la rentrée 2025, avec une hausse de 77 % par rapport à la rentrée 2024.</a:t>
            </a:r>
          </a:p>
          <a:p>
            <a:pPr algn="just">
              <a:spcBef>
                <a:spcPts val="300"/>
              </a:spcBef>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Selon les données issues de la plateforme Orion, 74 jeunes étaient inscrits en première année de formation en 2024. Les effectifs en première année pour la rentrée 2025 peuvent ainsi être estimés à environ 131 jeunes.</a:t>
            </a:r>
          </a:p>
        </p:txBody>
      </p:sp>
      <p:sp>
        <p:nvSpPr>
          <p:cNvPr id="13" name="Rectangle : coins arrondis 12">
            <a:extLst>
              <a:ext uri="{FF2B5EF4-FFF2-40B4-BE49-F238E27FC236}">
                <a16:creationId xmlns:a16="http://schemas.microsoft.com/office/drawing/2014/main" id="{80097D7E-65D3-D975-F558-44F60A182D29}"/>
              </a:ext>
            </a:extLst>
          </p:cNvPr>
          <p:cNvSpPr/>
          <p:nvPr/>
        </p:nvSpPr>
        <p:spPr>
          <a:xfrm>
            <a:off x="333764" y="3140894"/>
            <a:ext cx="6190474" cy="2978484"/>
          </a:xfrm>
          <a:prstGeom prst="roundRect">
            <a:avLst>
              <a:gd name="adj" fmla="val 11000"/>
            </a:avLst>
          </a:prstGeom>
          <a:solidFill>
            <a:srgbClr val="FFC000">
              <a:alpha val="121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9E8851A0-0F04-94A9-D390-14C3EB8D9659}"/>
              </a:ext>
            </a:extLst>
          </p:cNvPr>
          <p:cNvSpPr txBox="1"/>
          <p:nvPr/>
        </p:nvSpPr>
        <p:spPr>
          <a:xfrm>
            <a:off x="560513" y="3196210"/>
            <a:ext cx="5425420" cy="246221"/>
          </a:xfrm>
          <a:prstGeom prst="rect">
            <a:avLst/>
          </a:prstGeom>
          <a:noFill/>
        </p:spPr>
        <p:txBody>
          <a:bodyPr wrap="square" rtlCol="0">
            <a:spAutoFit/>
          </a:bodyPr>
          <a:lstStyle/>
          <a:p>
            <a:pPr algn="just"/>
            <a:r>
              <a:rPr lang="fr-FR" sz="1000" u="sng"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Effectifs de rentrée sur les diplômes de la Conduite Routière de Voyageurs</a:t>
            </a:r>
            <a:r>
              <a:rPr lang="fr-FR" sz="10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 :</a:t>
            </a:r>
          </a:p>
        </p:txBody>
      </p:sp>
      <p:grpSp>
        <p:nvGrpSpPr>
          <p:cNvPr id="27" name="Groupe 26">
            <a:extLst>
              <a:ext uri="{FF2B5EF4-FFF2-40B4-BE49-F238E27FC236}">
                <a16:creationId xmlns:a16="http://schemas.microsoft.com/office/drawing/2014/main" id="{E029F19C-7DE4-8E44-17EC-BF52046FD626}"/>
              </a:ext>
            </a:extLst>
          </p:cNvPr>
          <p:cNvGrpSpPr/>
          <p:nvPr/>
        </p:nvGrpSpPr>
        <p:grpSpPr>
          <a:xfrm>
            <a:off x="466725" y="3564351"/>
            <a:ext cx="5316855" cy="576932"/>
            <a:chOff x="466725" y="3428845"/>
            <a:chExt cx="5316855" cy="576932"/>
          </a:xfrm>
        </p:grpSpPr>
        <p:sp>
          <p:nvSpPr>
            <p:cNvPr id="28" name="Rectangle 27">
              <a:extLst>
                <a:ext uri="{FF2B5EF4-FFF2-40B4-BE49-F238E27FC236}">
                  <a16:creationId xmlns:a16="http://schemas.microsoft.com/office/drawing/2014/main" id="{C3F7CC5F-5F26-3F09-D186-D0463F4AD15B}"/>
                </a:ext>
              </a:extLst>
            </p:cNvPr>
            <p:cNvSpPr/>
            <p:nvPr/>
          </p:nvSpPr>
          <p:spPr>
            <a:xfrm>
              <a:off x="466725" y="3428845"/>
              <a:ext cx="1476375" cy="561692"/>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E2C1257B-22DD-FF46-4582-A9C8A81D0CDA}"/>
                </a:ext>
              </a:extLst>
            </p:cNvPr>
            <p:cNvSpPr/>
            <p:nvPr/>
          </p:nvSpPr>
          <p:spPr>
            <a:xfrm>
              <a:off x="2324384" y="3436465"/>
              <a:ext cx="856966" cy="561692"/>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793C9BF8-957F-8B22-C8CB-5D2DFDE93874}"/>
                </a:ext>
              </a:extLst>
            </p:cNvPr>
            <p:cNvSpPr/>
            <p:nvPr/>
          </p:nvSpPr>
          <p:spPr>
            <a:xfrm>
              <a:off x="4055745" y="3444085"/>
              <a:ext cx="1651635" cy="561692"/>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D6D38DAF-F3E4-8A5A-9DFA-1EA44B64C519}"/>
                </a:ext>
              </a:extLst>
            </p:cNvPr>
            <p:cNvSpPr txBox="1"/>
            <p:nvPr/>
          </p:nvSpPr>
          <p:spPr>
            <a:xfrm>
              <a:off x="466725" y="3428845"/>
              <a:ext cx="1533525" cy="561692"/>
            </a:xfrm>
            <a:prstGeom prst="rect">
              <a:avLst/>
            </a:prstGeom>
            <a:noFill/>
          </p:spPr>
          <p:txBody>
            <a:bodyPr wrap="square" rtlCol="0">
              <a:spAutoFit/>
            </a:bodyPr>
            <a:lstStyle/>
            <a:p>
              <a:r>
                <a:rPr lang="fr-FR" sz="1000" dirty="0">
                  <a:solidFill>
                    <a:schemeClr val="bg1"/>
                  </a:solidFill>
                  <a:latin typeface="Arial" panose="020B0604020202020204" pitchFamily="34" charset="0"/>
                  <a:cs typeface="Arial" panose="020B0604020202020204" pitchFamily="34" charset="0"/>
                </a:rPr>
                <a:t>Répartition des effectifs de 1</a:t>
              </a:r>
              <a:r>
                <a:rPr lang="fr-FR" sz="1000" baseline="30000" dirty="0">
                  <a:solidFill>
                    <a:schemeClr val="bg1"/>
                  </a:solidFill>
                  <a:latin typeface="Arial" panose="020B0604020202020204" pitchFamily="34" charset="0"/>
                  <a:cs typeface="Arial" panose="020B0604020202020204" pitchFamily="34" charset="0"/>
                </a:rPr>
                <a:t>ère</a:t>
              </a:r>
              <a:r>
                <a:rPr lang="fr-FR" sz="1000" dirty="0">
                  <a:solidFill>
                    <a:schemeClr val="bg1"/>
                  </a:solidFill>
                  <a:latin typeface="Arial" panose="020B0604020202020204" pitchFamily="34" charset="0"/>
                  <a:cs typeface="Arial" panose="020B0604020202020204" pitchFamily="34" charset="0"/>
                </a:rPr>
                <a:t> année en 2024</a:t>
              </a:r>
            </a:p>
            <a:p>
              <a:pPr algn="r">
                <a:spcBef>
                  <a:spcPts val="300"/>
                </a:spcBef>
              </a:pPr>
              <a:r>
                <a:rPr lang="fr-FR" sz="800" i="1" dirty="0">
                  <a:solidFill>
                    <a:schemeClr val="bg1"/>
                  </a:solidFill>
                  <a:latin typeface="Arial" panose="020B0604020202020204" pitchFamily="34" charset="0"/>
                  <a:cs typeface="Arial" panose="020B0604020202020204" pitchFamily="34" charset="0"/>
                </a:rPr>
                <a:t>(Source : Orion)</a:t>
              </a:r>
            </a:p>
          </p:txBody>
        </p:sp>
        <p:sp>
          <p:nvSpPr>
            <p:cNvPr id="38" name="ZoneTexte 37">
              <a:extLst>
                <a:ext uri="{FF2B5EF4-FFF2-40B4-BE49-F238E27FC236}">
                  <a16:creationId xmlns:a16="http://schemas.microsoft.com/office/drawing/2014/main" id="{7AA4FA80-F31C-FC29-4A1C-4FBFEBEBB9AC}"/>
                </a:ext>
              </a:extLst>
            </p:cNvPr>
            <p:cNvSpPr txBox="1"/>
            <p:nvPr/>
          </p:nvSpPr>
          <p:spPr>
            <a:xfrm>
              <a:off x="2187223" y="3511902"/>
              <a:ext cx="1153253" cy="400110"/>
            </a:xfrm>
            <a:prstGeom prst="rect">
              <a:avLst/>
            </a:prstGeom>
            <a:noFill/>
          </p:spPr>
          <p:txBody>
            <a:bodyPr wrap="square" rtlCol="0">
              <a:spAutoFit/>
            </a:bodyPr>
            <a:lstStyle/>
            <a:p>
              <a:pPr algn="ctr"/>
              <a:r>
                <a:rPr lang="fr-FR" sz="1000" dirty="0">
                  <a:solidFill>
                    <a:schemeClr val="bg1"/>
                  </a:solidFill>
                  <a:latin typeface="Arial" panose="020B0604020202020204" pitchFamily="34" charset="0"/>
                  <a:cs typeface="Arial" panose="020B0604020202020204" pitchFamily="34" charset="0"/>
                </a:rPr>
                <a:t>Estimation </a:t>
              </a:r>
              <a:br>
                <a:rPr lang="fr-FR" sz="1000" dirty="0">
                  <a:solidFill>
                    <a:schemeClr val="bg1"/>
                  </a:solidFill>
                  <a:latin typeface="Arial" panose="020B0604020202020204" pitchFamily="34" charset="0"/>
                  <a:cs typeface="Arial" panose="020B0604020202020204" pitchFamily="34" charset="0"/>
                </a:rPr>
              </a:br>
              <a:r>
                <a:rPr lang="fr-FR" sz="1000" dirty="0">
                  <a:solidFill>
                    <a:schemeClr val="bg1"/>
                  </a:solidFill>
                  <a:latin typeface="Arial" panose="020B0604020202020204" pitchFamily="34" charset="0"/>
                  <a:cs typeface="Arial" panose="020B0604020202020204" pitchFamily="34" charset="0"/>
                </a:rPr>
                <a:t>2025</a:t>
              </a:r>
            </a:p>
          </p:txBody>
        </p:sp>
        <p:sp>
          <p:nvSpPr>
            <p:cNvPr id="39" name="ZoneTexte 38">
              <a:extLst>
                <a:ext uri="{FF2B5EF4-FFF2-40B4-BE49-F238E27FC236}">
                  <a16:creationId xmlns:a16="http://schemas.microsoft.com/office/drawing/2014/main" id="{97B2140C-63F7-2FFF-F1E4-FDD00AEF0E69}"/>
                </a:ext>
              </a:extLst>
            </p:cNvPr>
            <p:cNvSpPr txBox="1"/>
            <p:nvPr/>
          </p:nvSpPr>
          <p:spPr>
            <a:xfrm>
              <a:off x="4131945" y="3558385"/>
              <a:ext cx="1651635" cy="446276"/>
            </a:xfrm>
            <a:prstGeom prst="rect">
              <a:avLst/>
            </a:prstGeom>
            <a:noFill/>
          </p:spPr>
          <p:txBody>
            <a:bodyPr wrap="square" rtlCol="0">
              <a:spAutoFit/>
            </a:bodyPr>
            <a:lstStyle/>
            <a:p>
              <a:r>
                <a:rPr lang="fr-FR" sz="1000" dirty="0">
                  <a:solidFill>
                    <a:schemeClr val="bg1"/>
                  </a:solidFill>
                  <a:latin typeface="Arial" panose="020B0604020202020204" pitchFamily="34" charset="0"/>
                  <a:cs typeface="Arial" panose="020B0604020202020204" pitchFamily="34" charset="0"/>
                </a:rPr>
                <a:t>Evolution 2024 - 2025</a:t>
              </a:r>
            </a:p>
            <a:p>
              <a:pPr algn="r">
                <a:spcBef>
                  <a:spcPts val="600"/>
                </a:spcBef>
              </a:pPr>
              <a:r>
                <a:rPr lang="fr-FR" sz="800" i="1" dirty="0">
                  <a:solidFill>
                    <a:schemeClr val="bg1"/>
                  </a:solidFill>
                  <a:latin typeface="Arial" panose="020B0604020202020204" pitchFamily="34" charset="0"/>
                  <a:cs typeface="Arial" panose="020B0604020202020204" pitchFamily="34" charset="0"/>
                </a:rPr>
                <a:t>(Source : Enquête AFT)</a:t>
              </a:r>
            </a:p>
          </p:txBody>
        </p:sp>
      </p:grpSp>
      <p:pic>
        <p:nvPicPr>
          <p:cNvPr id="48" name="Image 47" descr="Une image contenant texte, capture d’écran, nombre, Police&#10;&#10;Le contenu généré par l’IA peut être incorrect.">
            <a:extLst>
              <a:ext uri="{FF2B5EF4-FFF2-40B4-BE49-F238E27FC236}">
                <a16:creationId xmlns:a16="http://schemas.microsoft.com/office/drawing/2014/main" id="{D0B9D73F-102B-E0C4-F46A-4C1FCA9DF7E2}"/>
              </a:ext>
            </a:extLst>
          </p:cNvPr>
          <p:cNvPicPr>
            <a:picLocks noChangeAspect="1"/>
          </p:cNvPicPr>
          <p:nvPr/>
        </p:nvPicPr>
        <p:blipFill>
          <a:blip r:embed="rId3">
            <a:clrChange>
              <a:clrFrom>
                <a:srgbClr val="FFFFFF"/>
              </a:clrFrom>
              <a:clrTo>
                <a:srgbClr val="FFFFFF">
                  <a:alpha val="0"/>
                </a:srgbClr>
              </a:clrTo>
            </a:clrChange>
          </a:blip>
          <a:srcRect r="56883"/>
          <a:stretch>
            <a:fillRect/>
          </a:stretch>
        </p:blipFill>
        <p:spPr>
          <a:xfrm>
            <a:off x="732411" y="4189645"/>
            <a:ext cx="943989" cy="1852717"/>
          </a:xfrm>
          <a:prstGeom prst="rect">
            <a:avLst/>
          </a:prstGeom>
        </p:spPr>
      </p:pic>
      <p:pic>
        <p:nvPicPr>
          <p:cNvPr id="56" name="Image 55" descr="Une image contenant texte, Police, blanc, conception&#10;&#10;Le contenu généré par l’IA peut être incorrect.">
            <a:extLst>
              <a:ext uri="{FF2B5EF4-FFF2-40B4-BE49-F238E27FC236}">
                <a16:creationId xmlns:a16="http://schemas.microsoft.com/office/drawing/2014/main" id="{10509B8F-410F-A3C1-6FAE-8C13E1156D0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055745" y="4850870"/>
            <a:ext cx="1120237" cy="609653"/>
          </a:xfrm>
          <a:prstGeom prst="rect">
            <a:avLst/>
          </a:prstGeom>
        </p:spPr>
      </p:pic>
      <p:sp>
        <p:nvSpPr>
          <p:cNvPr id="57" name="ZoneTexte 56">
            <a:extLst>
              <a:ext uri="{FF2B5EF4-FFF2-40B4-BE49-F238E27FC236}">
                <a16:creationId xmlns:a16="http://schemas.microsoft.com/office/drawing/2014/main" id="{27E8FCFE-3917-2F31-02FF-5A5EF4FA8963}"/>
              </a:ext>
            </a:extLst>
          </p:cNvPr>
          <p:cNvSpPr txBox="1"/>
          <p:nvPr/>
        </p:nvSpPr>
        <p:spPr>
          <a:xfrm>
            <a:off x="5286582" y="4807900"/>
            <a:ext cx="1435951" cy="615553"/>
          </a:xfrm>
          <a:prstGeom prst="rect">
            <a:avLst/>
          </a:prstGeom>
          <a:noFill/>
        </p:spPr>
        <p:txBody>
          <a:bodyPr wrap="square" rtlCol="0">
            <a:spAutoFit/>
          </a:bodyPr>
          <a:lstStyle/>
          <a:p>
            <a:pPr algn="just"/>
            <a:r>
              <a:rPr lang="fr-FR" sz="1200" dirty="0">
                <a:solidFill>
                  <a:srgbClr val="FFC000"/>
                </a:solidFill>
                <a:latin typeface="Arial" panose="020B0604020202020204" pitchFamily="34" charset="0"/>
                <a:ea typeface="Open Sans" panose="020B0606030504020204" pitchFamily="34" charset="0"/>
                <a:cs typeface="Arial" panose="020B0604020202020204" pitchFamily="34" charset="0"/>
              </a:rPr>
              <a:t>x 0,3</a:t>
            </a:r>
          </a:p>
          <a:p>
            <a:pPr algn="just">
              <a:spcBef>
                <a:spcPts val="1200"/>
              </a:spcBef>
            </a:pPr>
            <a:r>
              <a:rPr lang="fr-FR" sz="1200" dirty="0">
                <a:solidFill>
                  <a:srgbClr val="EFBF0F"/>
                </a:solidFill>
                <a:latin typeface="Arial" panose="020B0604020202020204" pitchFamily="34" charset="0"/>
                <a:ea typeface="Open Sans" panose="020B0606030504020204" pitchFamily="34" charset="0"/>
                <a:cs typeface="Arial" panose="020B0604020202020204" pitchFamily="34" charset="0"/>
              </a:rPr>
              <a:t>x 1,1 </a:t>
            </a:r>
          </a:p>
        </p:txBody>
      </p:sp>
      <p:sp>
        <p:nvSpPr>
          <p:cNvPr id="58" name="Rectangle : coins arrondis 57">
            <a:extLst>
              <a:ext uri="{FF2B5EF4-FFF2-40B4-BE49-F238E27FC236}">
                <a16:creationId xmlns:a16="http://schemas.microsoft.com/office/drawing/2014/main" id="{B20229E1-727C-1A91-1AB6-7058F800B832}"/>
              </a:ext>
            </a:extLst>
          </p:cNvPr>
          <p:cNvSpPr/>
          <p:nvPr/>
        </p:nvSpPr>
        <p:spPr>
          <a:xfrm>
            <a:off x="364866" y="6227706"/>
            <a:ext cx="2929890" cy="2487077"/>
          </a:xfrm>
          <a:prstGeom prst="roundRect">
            <a:avLst>
              <a:gd name="adj" fmla="val 12925"/>
            </a:avLst>
          </a:prstGeom>
          <a:solidFill>
            <a:srgbClr val="FFC000">
              <a:alpha val="121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ZoneTexte 58">
            <a:extLst>
              <a:ext uri="{FF2B5EF4-FFF2-40B4-BE49-F238E27FC236}">
                <a16:creationId xmlns:a16="http://schemas.microsoft.com/office/drawing/2014/main" id="{474217EC-0ACB-2A5F-683E-9838D38FB00D}"/>
              </a:ext>
            </a:extLst>
          </p:cNvPr>
          <p:cNvSpPr txBox="1"/>
          <p:nvPr/>
        </p:nvSpPr>
        <p:spPr>
          <a:xfrm>
            <a:off x="3391342" y="6331069"/>
            <a:ext cx="3101102" cy="1315745"/>
          </a:xfrm>
          <a:prstGeom prst="rect">
            <a:avLst/>
          </a:prstGeom>
          <a:noFill/>
          <a:ln>
            <a:noFill/>
          </a:ln>
        </p:spPr>
        <p:txBody>
          <a:bodyPr wrap="square" rtlCol="0">
            <a:spAutoFit/>
          </a:bodyPr>
          <a:lstStyle/>
          <a:p>
            <a:pPr algn="just"/>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L’apprentissage représente aujourd’hui 14 % des effectifs formés sur ce diplôme, que ce soit sur un parcours en un ou deux ans, un niveau stable par rapport à la rentrée 2024.</a:t>
            </a:r>
          </a:p>
          <a:p>
            <a:pPr algn="just">
              <a:spcBef>
                <a:spcPts val="300"/>
              </a:spcBef>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Il convient toutefois de souligner l’absence de recours à l’apprentissage pour la formation en deux ans.</a:t>
            </a:r>
          </a:p>
        </p:txBody>
      </p:sp>
      <p:sp>
        <p:nvSpPr>
          <p:cNvPr id="60" name="ZoneTexte 59">
            <a:extLst>
              <a:ext uri="{FF2B5EF4-FFF2-40B4-BE49-F238E27FC236}">
                <a16:creationId xmlns:a16="http://schemas.microsoft.com/office/drawing/2014/main" id="{A9589D28-03E5-E656-6B5C-EE125C91AECE}"/>
              </a:ext>
            </a:extLst>
          </p:cNvPr>
          <p:cNvSpPr txBox="1"/>
          <p:nvPr/>
        </p:nvSpPr>
        <p:spPr>
          <a:xfrm>
            <a:off x="466724" y="6395829"/>
            <a:ext cx="2873752" cy="553998"/>
          </a:xfrm>
          <a:prstGeom prst="rect">
            <a:avLst/>
          </a:prstGeom>
          <a:noFill/>
        </p:spPr>
        <p:txBody>
          <a:bodyPr wrap="square" rtlCol="0">
            <a:spAutoFit/>
          </a:bodyPr>
          <a:lstStyle/>
          <a:p>
            <a:r>
              <a:rPr lang="fr-FR" sz="1000" u="sng"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Part des apprentis au sein de l’Education Nationale en formation Conduite Routière Voyageurs en 2024 - 2025</a:t>
            </a:r>
            <a:r>
              <a:rPr lang="fr-FR" sz="10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 :</a:t>
            </a:r>
          </a:p>
        </p:txBody>
      </p:sp>
      <p:sp>
        <p:nvSpPr>
          <p:cNvPr id="61" name="ZoneTexte 60">
            <a:extLst>
              <a:ext uri="{FF2B5EF4-FFF2-40B4-BE49-F238E27FC236}">
                <a16:creationId xmlns:a16="http://schemas.microsoft.com/office/drawing/2014/main" id="{315FCFB8-3673-F3E7-5B75-250CB5A10DBB}"/>
              </a:ext>
            </a:extLst>
          </p:cNvPr>
          <p:cNvSpPr txBox="1"/>
          <p:nvPr/>
        </p:nvSpPr>
        <p:spPr>
          <a:xfrm>
            <a:off x="3971925" y="7609256"/>
            <a:ext cx="2526802" cy="938719"/>
          </a:xfrm>
          <a:prstGeom prst="rect">
            <a:avLst/>
          </a:prstGeom>
          <a:noFill/>
          <a:ln>
            <a:noFill/>
          </a:ln>
        </p:spPr>
        <p:txBody>
          <a:bodyPr wrap="square" rtlCol="0">
            <a:spAutoFit/>
          </a:bodyPr>
          <a:lstStyle/>
          <a:p>
            <a:pPr algn="just"/>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La population féminine représente </a:t>
            </a:r>
            <a:b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b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6 % des effectifs en conduite routière de voyageurs soit une progression de 2 points par rapport à l’année précédente.</a:t>
            </a:r>
          </a:p>
        </p:txBody>
      </p:sp>
      <p:pic>
        <p:nvPicPr>
          <p:cNvPr id="62" name="Image 61">
            <a:extLst>
              <a:ext uri="{FF2B5EF4-FFF2-40B4-BE49-F238E27FC236}">
                <a16:creationId xmlns:a16="http://schemas.microsoft.com/office/drawing/2014/main" id="{CBB208C4-2C27-6547-0A97-AEBE1DBB7EB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00917" y="7628098"/>
            <a:ext cx="777307" cy="701101"/>
          </a:xfrm>
          <a:prstGeom prst="rect">
            <a:avLst/>
          </a:prstGeom>
        </p:spPr>
      </p:pic>
      <p:pic>
        <p:nvPicPr>
          <p:cNvPr id="65" name="Image 64" descr="Une image contenant texte, capture d’écran, Police, nombre&#10;&#10;Le contenu généré par l’IA peut être incorrect.">
            <a:extLst>
              <a:ext uri="{FF2B5EF4-FFF2-40B4-BE49-F238E27FC236}">
                <a16:creationId xmlns:a16="http://schemas.microsoft.com/office/drawing/2014/main" id="{2834867A-0A07-6E08-5B8D-04CF507073E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66724" y="7031501"/>
            <a:ext cx="2674117" cy="1488485"/>
          </a:xfrm>
          <a:prstGeom prst="rect">
            <a:avLst/>
          </a:prstGeom>
        </p:spPr>
      </p:pic>
      <p:pic>
        <p:nvPicPr>
          <p:cNvPr id="66" name="Image 65" descr="Une image contenant texte, capture d’écran, nombre, Police&#10;&#10;Le contenu généré par l’IA peut être incorrect.">
            <a:extLst>
              <a:ext uri="{FF2B5EF4-FFF2-40B4-BE49-F238E27FC236}">
                <a16:creationId xmlns:a16="http://schemas.microsoft.com/office/drawing/2014/main" id="{C59C4E08-13C5-AC65-8A76-A997BA650284}"/>
              </a:ext>
            </a:extLst>
          </p:cNvPr>
          <p:cNvPicPr>
            <a:picLocks noChangeAspect="1"/>
          </p:cNvPicPr>
          <p:nvPr/>
        </p:nvPicPr>
        <p:blipFill>
          <a:blip r:embed="rId3">
            <a:clrChange>
              <a:clrFrom>
                <a:srgbClr val="FFFFFF"/>
              </a:clrFrom>
              <a:clrTo>
                <a:srgbClr val="FFFFFF">
                  <a:alpha val="0"/>
                </a:srgbClr>
              </a:clrTo>
            </a:clrChange>
          </a:blip>
          <a:srcRect l="50025"/>
          <a:stretch>
            <a:fillRect/>
          </a:stretch>
        </p:blipFill>
        <p:spPr>
          <a:xfrm>
            <a:off x="2187223" y="4217249"/>
            <a:ext cx="1094139" cy="1852717"/>
          </a:xfrm>
          <a:prstGeom prst="rect">
            <a:avLst/>
          </a:prstGeom>
        </p:spPr>
      </p:pic>
    </p:spTree>
    <p:extLst>
      <p:ext uri="{BB962C8B-B14F-4D97-AF65-F5344CB8AC3E}">
        <p14:creationId xmlns:p14="http://schemas.microsoft.com/office/powerpoint/2010/main" val="4072380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69B18-188E-3EFD-7FC9-49E90AC205E5}"/>
            </a:ext>
          </a:extLst>
        </p:cNvPr>
        <p:cNvGrpSpPr/>
        <p:nvPr/>
      </p:nvGrpSpPr>
      <p:grpSpPr>
        <a:xfrm>
          <a:off x="0" y="0"/>
          <a:ext cx="0" cy="0"/>
          <a:chOff x="0" y="0"/>
          <a:chExt cx="0" cy="0"/>
        </a:xfrm>
      </p:grpSpPr>
      <p:pic>
        <p:nvPicPr>
          <p:cNvPr id="19" name="Image 18" descr="Une image contenant texte, Police, logo, Graphique&#10;&#10;Description générée automatiquement">
            <a:extLst>
              <a:ext uri="{FF2B5EF4-FFF2-40B4-BE49-F238E27FC236}">
                <a16:creationId xmlns:a16="http://schemas.microsoft.com/office/drawing/2014/main" id="{6FC1787E-54B9-3768-0F81-A81CE58A313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333763" y="9334870"/>
            <a:ext cx="1395984" cy="410370"/>
          </a:xfrm>
          <a:prstGeom prst="rect">
            <a:avLst/>
          </a:prstGeom>
        </p:spPr>
      </p:pic>
      <p:sp>
        <p:nvSpPr>
          <p:cNvPr id="21" name="ZoneTexte 20">
            <a:extLst>
              <a:ext uri="{FF2B5EF4-FFF2-40B4-BE49-F238E27FC236}">
                <a16:creationId xmlns:a16="http://schemas.microsoft.com/office/drawing/2014/main" id="{6269AA9E-4214-EF45-F6A8-553CCF91FAE3}"/>
              </a:ext>
            </a:extLst>
          </p:cNvPr>
          <p:cNvSpPr txBox="1">
            <a:spLocks noGrp="1" noRot="1" noMove="1" noResize="1" noEditPoints="1" noAdjustHandles="1" noChangeArrowheads="1" noChangeShapeType="1"/>
          </p:cNvSpPr>
          <p:nvPr/>
        </p:nvSpPr>
        <p:spPr>
          <a:xfrm>
            <a:off x="3382386" y="9420595"/>
            <a:ext cx="46613" cy="276999"/>
          </a:xfrm>
          <a:prstGeom prst="rect">
            <a:avLst/>
          </a:prstGeom>
          <a:noFill/>
        </p:spPr>
        <p:txBody>
          <a:bodyPr wrap="square" rtlCol="0">
            <a:spAutoFit/>
          </a:bodyPr>
          <a:lstStyle/>
          <a:p>
            <a:r>
              <a:rPr lang="fr-FR" sz="1200" b="1" dirty="0">
                <a:solidFill>
                  <a:srgbClr val="29235C"/>
                </a:solidFill>
                <a:latin typeface="Open Sans" panose="020B0606030504020204" pitchFamily="34" charset="0"/>
                <a:ea typeface="Open Sans" panose="020B0606030504020204" pitchFamily="34" charset="0"/>
                <a:cs typeface="Open Sans" panose="020B0606030504020204" pitchFamily="34" charset="0"/>
              </a:rPr>
              <a:t>8</a:t>
            </a:r>
            <a:endParaRPr lang="fr-FR" sz="1200" dirty="0">
              <a:solidFill>
                <a:srgbClr val="29235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ZoneTexte 22">
            <a:extLst>
              <a:ext uri="{FF2B5EF4-FFF2-40B4-BE49-F238E27FC236}">
                <a16:creationId xmlns:a16="http://schemas.microsoft.com/office/drawing/2014/main" id="{33FD5B05-4A99-4B87-8CC7-A56D7A4E9FFE}"/>
              </a:ext>
            </a:extLst>
          </p:cNvPr>
          <p:cNvSpPr txBox="1"/>
          <p:nvPr/>
        </p:nvSpPr>
        <p:spPr>
          <a:xfrm>
            <a:off x="5381237" y="9400274"/>
            <a:ext cx="1143000" cy="230832"/>
          </a:xfrm>
          <a:prstGeom prst="rect">
            <a:avLst/>
          </a:prstGeom>
          <a:noFill/>
        </p:spPr>
        <p:txBody>
          <a:bodyPr wrap="square">
            <a:spAutoFit/>
          </a:bodyPr>
          <a:lstStyle/>
          <a:p>
            <a:r>
              <a:rPr lang="fr-FR" sz="900" dirty="0">
                <a:solidFill>
                  <a:srgbClr val="29235C"/>
                </a:solidFill>
                <a:latin typeface="Open Sans" panose="020B0606030504020204" pitchFamily="34" charset="0"/>
                <a:ea typeface="Open Sans" panose="020B0606030504020204" pitchFamily="34" charset="0"/>
                <a:cs typeface="Open Sans" panose="020B0606030504020204" pitchFamily="34" charset="0"/>
              </a:rPr>
              <a:t>Janvier 2026</a:t>
            </a:r>
            <a:endParaRPr lang="fr-FR" sz="900" dirty="0"/>
          </a:p>
        </p:txBody>
      </p:sp>
      <p:grpSp>
        <p:nvGrpSpPr>
          <p:cNvPr id="5" name="Groupe 4">
            <a:extLst>
              <a:ext uri="{FF2B5EF4-FFF2-40B4-BE49-F238E27FC236}">
                <a16:creationId xmlns:a16="http://schemas.microsoft.com/office/drawing/2014/main" id="{D955876B-6344-29E1-D8F2-35C8FAF43384}"/>
              </a:ext>
            </a:extLst>
          </p:cNvPr>
          <p:cNvGrpSpPr/>
          <p:nvPr/>
        </p:nvGrpSpPr>
        <p:grpSpPr>
          <a:xfrm>
            <a:off x="415489" y="550125"/>
            <a:ext cx="6011780" cy="643238"/>
            <a:chOff x="423110" y="159392"/>
            <a:chExt cx="6011780" cy="643238"/>
          </a:xfrm>
          <a:solidFill>
            <a:srgbClr val="E84255"/>
          </a:solidFill>
        </p:grpSpPr>
        <p:sp>
          <p:nvSpPr>
            <p:cNvPr id="8" name="Rectangle : coins arrondis 7">
              <a:extLst>
                <a:ext uri="{FF2B5EF4-FFF2-40B4-BE49-F238E27FC236}">
                  <a16:creationId xmlns:a16="http://schemas.microsoft.com/office/drawing/2014/main" id="{EB51A5C0-93F9-2D35-1627-2959698BB51D}"/>
                </a:ext>
              </a:extLst>
            </p:cNvPr>
            <p:cNvSpPr/>
            <p:nvPr/>
          </p:nvSpPr>
          <p:spPr>
            <a:xfrm>
              <a:off x="859590" y="180974"/>
              <a:ext cx="5575300" cy="600075"/>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Ellipse 16">
              <a:extLst>
                <a:ext uri="{FF2B5EF4-FFF2-40B4-BE49-F238E27FC236}">
                  <a16:creationId xmlns:a16="http://schemas.microsoft.com/office/drawing/2014/main" id="{F072A580-0E49-5B3A-DB88-B652106542CD}"/>
                </a:ext>
              </a:extLst>
            </p:cNvPr>
            <p:cNvSpPr/>
            <p:nvPr/>
          </p:nvSpPr>
          <p:spPr>
            <a:xfrm rot="20263286">
              <a:off x="423110" y="159392"/>
              <a:ext cx="872961" cy="643238"/>
            </a:xfrm>
            <a:prstGeom prst="ellipse">
              <a:avLst/>
            </a:prstGeom>
            <a:grp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A921BEA4-3CD0-37F5-34C2-8C0F1DE4EF49}"/>
                </a:ext>
              </a:extLst>
            </p:cNvPr>
            <p:cNvSpPr txBox="1"/>
            <p:nvPr/>
          </p:nvSpPr>
          <p:spPr>
            <a:xfrm>
              <a:off x="670612" y="250177"/>
              <a:ext cx="290400" cy="461665"/>
            </a:xfrm>
            <a:prstGeom prst="rect">
              <a:avLst/>
            </a:prstGeom>
            <a:grpFill/>
          </p:spPr>
          <p:txBody>
            <a:bodyPr wrap="square" rtlCol="0">
              <a:spAutoFit/>
            </a:bodyPr>
            <a:lstStyle/>
            <a:p>
              <a:r>
                <a:rPr lang="fr-FR"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6</a:t>
              </a:r>
              <a:endParaRPr lang="fr-FR" sz="2000" dirty="0">
                <a:solidFill>
                  <a:srgbClr val="29235C"/>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20" name="ZoneTexte 19">
            <a:extLst>
              <a:ext uri="{FF2B5EF4-FFF2-40B4-BE49-F238E27FC236}">
                <a16:creationId xmlns:a16="http://schemas.microsoft.com/office/drawing/2014/main" id="{9F6E193C-63C9-1678-44B3-9BCD4F7FC261}"/>
              </a:ext>
            </a:extLst>
          </p:cNvPr>
          <p:cNvSpPr txBox="1"/>
          <p:nvPr/>
        </p:nvSpPr>
        <p:spPr>
          <a:xfrm>
            <a:off x="1352833" y="590389"/>
            <a:ext cx="4895567" cy="707886"/>
          </a:xfrm>
          <a:prstGeom prst="rect">
            <a:avLst/>
          </a:prstGeom>
          <a:noFill/>
        </p:spPr>
        <p:txBody>
          <a:bodyPr wrap="square" rtlCol="0">
            <a:spAutoFit/>
          </a:bodyPr>
          <a:lstStyle/>
          <a:p>
            <a:r>
              <a:rPr lang="fr-FR"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Des flux d’entrée en hausse pour les diplômes « Exploitation Transport »</a:t>
            </a:r>
          </a:p>
          <a:p>
            <a:endParaRPr lang="fr-FR" sz="1200" dirty="0">
              <a:solidFill>
                <a:srgbClr val="29235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ZoneTexte 21">
            <a:extLst>
              <a:ext uri="{FF2B5EF4-FFF2-40B4-BE49-F238E27FC236}">
                <a16:creationId xmlns:a16="http://schemas.microsoft.com/office/drawing/2014/main" id="{72AB61FF-73B3-0306-F8E5-ADABF084A48C}"/>
              </a:ext>
            </a:extLst>
          </p:cNvPr>
          <p:cNvSpPr txBox="1"/>
          <p:nvPr/>
        </p:nvSpPr>
        <p:spPr>
          <a:xfrm>
            <a:off x="333763" y="1453704"/>
            <a:ext cx="6154876" cy="1523494"/>
          </a:xfrm>
          <a:prstGeom prst="rect">
            <a:avLst/>
          </a:prstGeom>
          <a:noFill/>
          <a:ln>
            <a:noFill/>
          </a:ln>
        </p:spPr>
        <p:txBody>
          <a:bodyPr wrap="square" rtlCol="0">
            <a:spAutoFit/>
          </a:bodyPr>
          <a:lstStyle/>
          <a:p>
            <a:pPr algn="just">
              <a:spcBef>
                <a:spcPts val="300"/>
              </a:spcBef>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À la rentrée 2025, les effectifs des formations du domaine de l’Exploitation transport sont en progression, avec une hausse de 4,7 %, du fait d’une augmentation particulièrement marquée pour le BTS Gestion des Transports et Logistique Associée, qui progresse de 15,9 %.</a:t>
            </a:r>
          </a:p>
          <a:p>
            <a:pPr algn="just">
              <a:spcBef>
                <a:spcPts val="300"/>
              </a:spcBef>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Le BAC Pro. Organisation de Transport de Marchandises (OTM) concentre à lui seul 54 % des effectifs de ce domaine de formation.</a:t>
            </a:r>
          </a:p>
          <a:p>
            <a:pPr algn="just">
              <a:spcBef>
                <a:spcPts val="300"/>
              </a:spcBef>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Selon les données issues de la plateforme Orion, 2 682 jeunes étaient inscrits en première année de formation en Exploitation transport en 2024. Sur la base de ces éléments, les effectifs en première année à la rentrée 2025 peuvent être estimés à environ 2 807 jeunes.</a:t>
            </a:r>
          </a:p>
        </p:txBody>
      </p:sp>
      <p:sp>
        <p:nvSpPr>
          <p:cNvPr id="24" name="Rectangle : coins arrondis 23">
            <a:extLst>
              <a:ext uri="{FF2B5EF4-FFF2-40B4-BE49-F238E27FC236}">
                <a16:creationId xmlns:a16="http://schemas.microsoft.com/office/drawing/2014/main" id="{B8B855DC-487B-02BF-3E8C-798FC38C5FC8}"/>
              </a:ext>
            </a:extLst>
          </p:cNvPr>
          <p:cNvSpPr/>
          <p:nvPr/>
        </p:nvSpPr>
        <p:spPr>
          <a:xfrm>
            <a:off x="423110" y="3092336"/>
            <a:ext cx="6101126" cy="3150556"/>
          </a:xfrm>
          <a:prstGeom prst="roundRect">
            <a:avLst/>
          </a:prstGeom>
          <a:solidFill>
            <a:srgbClr val="E84255">
              <a:alpha val="121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6" name="Groupe 25">
            <a:extLst>
              <a:ext uri="{FF2B5EF4-FFF2-40B4-BE49-F238E27FC236}">
                <a16:creationId xmlns:a16="http://schemas.microsoft.com/office/drawing/2014/main" id="{D722B009-C8BE-96B4-82F8-10A7EBA148D4}"/>
              </a:ext>
            </a:extLst>
          </p:cNvPr>
          <p:cNvGrpSpPr/>
          <p:nvPr/>
        </p:nvGrpSpPr>
        <p:grpSpPr>
          <a:xfrm>
            <a:off x="635882" y="3499143"/>
            <a:ext cx="5316855" cy="576932"/>
            <a:chOff x="466725" y="3428845"/>
            <a:chExt cx="5316855" cy="576932"/>
          </a:xfrm>
        </p:grpSpPr>
        <p:sp>
          <p:nvSpPr>
            <p:cNvPr id="29" name="Rectangle 28">
              <a:extLst>
                <a:ext uri="{FF2B5EF4-FFF2-40B4-BE49-F238E27FC236}">
                  <a16:creationId xmlns:a16="http://schemas.microsoft.com/office/drawing/2014/main" id="{36378744-4B12-513C-0E1A-BEDF723C27D2}"/>
                </a:ext>
              </a:extLst>
            </p:cNvPr>
            <p:cNvSpPr/>
            <p:nvPr/>
          </p:nvSpPr>
          <p:spPr>
            <a:xfrm>
              <a:off x="466725" y="3428845"/>
              <a:ext cx="1476375" cy="561692"/>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82637A78-6F1A-C612-0C55-5AEB485B4822}"/>
                </a:ext>
              </a:extLst>
            </p:cNvPr>
            <p:cNvSpPr/>
            <p:nvPr/>
          </p:nvSpPr>
          <p:spPr>
            <a:xfrm>
              <a:off x="2324384" y="3436465"/>
              <a:ext cx="856966" cy="561692"/>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6E397E7F-6FF6-96DF-820E-1964D99CE866}"/>
                </a:ext>
              </a:extLst>
            </p:cNvPr>
            <p:cNvSpPr/>
            <p:nvPr/>
          </p:nvSpPr>
          <p:spPr>
            <a:xfrm>
              <a:off x="4055745" y="3444085"/>
              <a:ext cx="1651635" cy="561692"/>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id="{A9555325-D099-EFE8-1A07-4551986BD830}"/>
                </a:ext>
              </a:extLst>
            </p:cNvPr>
            <p:cNvSpPr txBox="1"/>
            <p:nvPr/>
          </p:nvSpPr>
          <p:spPr>
            <a:xfrm>
              <a:off x="466725" y="3428845"/>
              <a:ext cx="1533525" cy="561692"/>
            </a:xfrm>
            <a:prstGeom prst="rect">
              <a:avLst/>
            </a:prstGeom>
            <a:noFill/>
          </p:spPr>
          <p:txBody>
            <a:bodyPr wrap="square" rtlCol="0">
              <a:spAutoFit/>
            </a:bodyPr>
            <a:lstStyle/>
            <a:p>
              <a:r>
                <a:rPr lang="fr-FR" sz="1000" dirty="0">
                  <a:solidFill>
                    <a:schemeClr val="bg1"/>
                  </a:solidFill>
                  <a:latin typeface="Arial" panose="020B0604020202020204" pitchFamily="34" charset="0"/>
                  <a:cs typeface="Arial" panose="020B0604020202020204" pitchFamily="34" charset="0"/>
                </a:rPr>
                <a:t>Répartition des effectifs de 1</a:t>
              </a:r>
              <a:r>
                <a:rPr lang="fr-FR" sz="1000" baseline="30000" dirty="0">
                  <a:solidFill>
                    <a:schemeClr val="bg1"/>
                  </a:solidFill>
                  <a:latin typeface="Arial" panose="020B0604020202020204" pitchFamily="34" charset="0"/>
                  <a:cs typeface="Arial" panose="020B0604020202020204" pitchFamily="34" charset="0"/>
                </a:rPr>
                <a:t>ère</a:t>
              </a:r>
              <a:r>
                <a:rPr lang="fr-FR" sz="1000" dirty="0">
                  <a:solidFill>
                    <a:schemeClr val="bg1"/>
                  </a:solidFill>
                  <a:latin typeface="Arial" panose="020B0604020202020204" pitchFamily="34" charset="0"/>
                  <a:cs typeface="Arial" panose="020B0604020202020204" pitchFamily="34" charset="0"/>
                </a:rPr>
                <a:t> année en 2024</a:t>
              </a:r>
            </a:p>
            <a:p>
              <a:pPr algn="r">
                <a:spcBef>
                  <a:spcPts val="300"/>
                </a:spcBef>
              </a:pPr>
              <a:r>
                <a:rPr lang="fr-FR" sz="800" i="1" dirty="0">
                  <a:solidFill>
                    <a:schemeClr val="bg1"/>
                  </a:solidFill>
                  <a:latin typeface="Arial" panose="020B0604020202020204" pitchFamily="34" charset="0"/>
                  <a:cs typeface="Arial" panose="020B0604020202020204" pitchFamily="34" charset="0"/>
                </a:rPr>
                <a:t>(Source : Orion)</a:t>
              </a:r>
            </a:p>
          </p:txBody>
        </p:sp>
        <p:sp>
          <p:nvSpPr>
            <p:cNvPr id="35" name="ZoneTexte 34">
              <a:extLst>
                <a:ext uri="{FF2B5EF4-FFF2-40B4-BE49-F238E27FC236}">
                  <a16:creationId xmlns:a16="http://schemas.microsoft.com/office/drawing/2014/main" id="{B81A832C-8393-E745-433B-0E572059F1B7}"/>
                </a:ext>
              </a:extLst>
            </p:cNvPr>
            <p:cNvSpPr txBox="1"/>
            <p:nvPr/>
          </p:nvSpPr>
          <p:spPr>
            <a:xfrm>
              <a:off x="2187223" y="3511902"/>
              <a:ext cx="1153253" cy="400110"/>
            </a:xfrm>
            <a:prstGeom prst="rect">
              <a:avLst/>
            </a:prstGeom>
            <a:noFill/>
          </p:spPr>
          <p:txBody>
            <a:bodyPr wrap="square" rtlCol="0">
              <a:spAutoFit/>
            </a:bodyPr>
            <a:lstStyle/>
            <a:p>
              <a:pPr algn="ctr"/>
              <a:r>
                <a:rPr lang="fr-FR" sz="1000" dirty="0">
                  <a:solidFill>
                    <a:schemeClr val="bg1"/>
                  </a:solidFill>
                  <a:latin typeface="Arial" panose="020B0604020202020204" pitchFamily="34" charset="0"/>
                  <a:cs typeface="Arial" panose="020B0604020202020204" pitchFamily="34" charset="0"/>
                </a:rPr>
                <a:t>Estimation </a:t>
              </a:r>
              <a:br>
                <a:rPr lang="fr-FR" sz="1000" dirty="0">
                  <a:solidFill>
                    <a:schemeClr val="bg1"/>
                  </a:solidFill>
                  <a:latin typeface="Arial" panose="020B0604020202020204" pitchFamily="34" charset="0"/>
                  <a:cs typeface="Arial" panose="020B0604020202020204" pitchFamily="34" charset="0"/>
                </a:rPr>
              </a:br>
              <a:r>
                <a:rPr lang="fr-FR" sz="1000" dirty="0">
                  <a:solidFill>
                    <a:schemeClr val="bg1"/>
                  </a:solidFill>
                  <a:latin typeface="Arial" panose="020B0604020202020204" pitchFamily="34" charset="0"/>
                  <a:cs typeface="Arial" panose="020B0604020202020204" pitchFamily="34" charset="0"/>
                </a:rPr>
                <a:t>2025</a:t>
              </a:r>
            </a:p>
          </p:txBody>
        </p:sp>
        <p:sp>
          <p:nvSpPr>
            <p:cNvPr id="37" name="ZoneTexte 36">
              <a:extLst>
                <a:ext uri="{FF2B5EF4-FFF2-40B4-BE49-F238E27FC236}">
                  <a16:creationId xmlns:a16="http://schemas.microsoft.com/office/drawing/2014/main" id="{C30D57F3-5577-2307-762F-4742A175877B}"/>
                </a:ext>
              </a:extLst>
            </p:cNvPr>
            <p:cNvSpPr txBox="1"/>
            <p:nvPr/>
          </p:nvSpPr>
          <p:spPr>
            <a:xfrm>
              <a:off x="4131945" y="3558385"/>
              <a:ext cx="1651635" cy="446276"/>
            </a:xfrm>
            <a:prstGeom prst="rect">
              <a:avLst/>
            </a:prstGeom>
            <a:noFill/>
          </p:spPr>
          <p:txBody>
            <a:bodyPr wrap="square" rtlCol="0">
              <a:spAutoFit/>
            </a:bodyPr>
            <a:lstStyle/>
            <a:p>
              <a:r>
                <a:rPr lang="fr-FR" sz="1000" dirty="0">
                  <a:solidFill>
                    <a:schemeClr val="bg1"/>
                  </a:solidFill>
                  <a:latin typeface="Arial" panose="020B0604020202020204" pitchFamily="34" charset="0"/>
                  <a:cs typeface="Arial" panose="020B0604020202020204" pitchFamily="34" charset="0"/>
                </a:rPr>
                <a:t>Evolution 2024 - 2025</a:t>
              </a:r>
            </a:p>
            <a:p>
              <a:pPr algn="r">
                <a:spcBef>
                  <a:spcPts val="600"/>
                </a:spcBef>
              </a:pPr>
              <a:r>
                <a:rPr lang="fr-FR" sz="800" i="1" dirty="0">
                  <a:solidFill>
                    <a:schemeClr val="bg1"/>
                  </a:solidFill>
                  <a:latin typeface="Arial" panose="020B0604020202020204" pitchFamily="34" charset="0"/>
                  <a:cs typeface="Arial" panose="020B0604020202020204" pitchFamily="34" charset="0"/>
                </a:rPr>
                <a:t>(Source : Enquête AFT)</a:t>
              </a:r>
            </a:p>
          </p:txBody>
        </p:sp>
      </p:grpSp>
      <p:sp>
        <p:nvSpPr>
          <p:cNvPr id="42" name="ZoneTexte 41">
            <a:extLst>
              <a:ext uri="{FF2B5EF4-FFF2-40B4-BE49-F238E27FC236}">
                <a16:creationId xmlns:a16="http://schemas.microsoft.com/office/drawing/2014/main" id="{81E1AAB5-FD04-CA72-46E1-AC8FFA217E78}"/>
              </a:ext>
            </a:extLst>
          </p:cNvPr>
          <p:cNvSpPr txBox="1"/>
          <p:nvPr/>
        </p:nvSpPr>
        <p:spPr>
          <a:xfrm>
            <a:off x="669111" y="3122573"/>
            <a:ext cx="4962069" cy="246221"/>
          </a:xfrm>
          <a:prstGeom prst="rect">
            <a:avLst/>
          </a:prstGeom>
          <a:noFill/>
        </p:spPr>
        <p:txBody>
          <a:bodyPr wrap="square" rtlCol="0">
            <a:spAutoFit/>
          </a:bodyPr>
          <a:lstStyle/>
          <a:p>
            <a:pPr algn="just"/>
            <a:r>
              <a:rPr lang="fr-FR" sz="1000" u="sng"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Effectifs de rentrée sur les diplômes de l’Exploitation transport</a:t>
            </a:r>
            <a:r>
              <a:rPr lang="fr-FR" sz="10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 :</a:t>
            </a:r>
          </a:p>
        </p:txBody>
      </p:sp>
      <p:pic>
        <p:nvPicPr>
          <p:cNvPr id="6" name="Image 5" descr="Une image contenant texte, capture d’écran, Police, Marque&#10;&#10;Le contenu généré par l’IA peut être incorrect.">
            <a:extLst>
              <a:ext uri="{FF2B5EF4-FFF2-40B4-BE49-F238E27FC236}">
                <a16:creationId xmlns:a16="http://schemas.microsoft.com/office/drawing/2014/main" id="{1EC0EC25-F006-D686-CB18-5BB674C7E93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95448" y="4016173"/>
            <a:ext cx="2474333" cy="2247627"/>
          </a:xfrm>
          <a:prstGeom prst="rect">
            <a:avLst/>
          </a:prstGeom>
        </p:spPr>
      </p:pic>
      <p:pic>
        <p:nvPicPr>
          <p:cNvPr id="9" name="Image 8" descr="Une image contenant texte, Police, blanc&#10;&#10;Le contenu généré par l’IA peut être incorrect.">
            <a:extLst>
              <a:ext uri="{FF2B5EF4-FFF2-40B4-BE49-F238E27FC236}">
                <a16:creationId xmlns:a16="http://schemas.microsoft.com/office/drawing/2014/main" id="{83745483-6FBC-93E3-864F-634F7B1239B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224902" y="4809297"/>
            <a:ext cx="1754146" cy="517791"/>
          </a:xfrm>
          <a:prstGeom prst="rect">
            <a:avLst/>
          </a:prstGeom>
        </p:spPr>
      </p:pic>
      <p:sp>
        <p:nvSpPr>
          <p:cNvPr id="12" name="Rectangle : coins arrondis 11">
            <a:extLst>
              <a:ext uri="{FF2B5EF4-FFF2-40B4-BE49-F238E27FC236}">
                <a16:creationId xmlns:a16="http://schemas.microsoft.com/office/drawing/2014/main" id="{536CD4F3-A16B-3832-42A5-9BFEEC856F6A}"/>
              </a:ext>
            </a:extLst>
          </p:cNvPr>
          <p:cNvSpPr/>
          <p:nvPr/>
        </p:nvSpPr>
        <p:spPr>
          <a:xfrm>
            <a:off x="364866" y="6516915"/>
            <a:ext cx="2929890" cy="2444160"/>
          </a:xfrm>
          <a:prstGeom prst="roundRect">
            <a:avLst/>
          </a:prstGeom>
          <a:solidFill>
            <a:srgbClr val="E84255">
              <a:alpha val="121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5E9E9F18-F63E-42C2-A2E4-8FA2A952E627}"/>
              </a:ext>
            </a:extLst>
          </p:cNvPr>
          <p:cNvSpPr txBox="1"/>
          <p:nvPr/>
        </p:nvSpPr>
        <p:spPr>
          <a:xfrm>
            <a:off x="446405" y="6591527"/>
            <a:ext cx="2770763" cy="400110"/>
          </a:xfrm>
          <a:prstGeom prst="rect">
            <a:avLst/>
          </a:prstGeom>
          <a:noFill/>
        </p:spPr>
        <p:txBody>
          <a:bodyPr wrap="square" rtlCol="0">
            <a:spAutoFit/>
          </a:bodyPr>
          <a:lstStyle/>
          <a:p>
            <a:r>
              <a:rPr lang="fr-FR" sz="1000" u="sng"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Part des apprentis au sein de l’Education Nationale en formation Exploitation transport</a:t>
            </a:r>
            <a:r>
              <a:rPr lang="fr-FR" sz="10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 :</a:t>
            </a:r>
          </a:p>
        </p:txBody>
      </p:sp>
      <p:sp>
        <p:nvSpPr>
          <p:cNvPr id="14" name="ZoneTexte 13">
            <a:extLst>
              <a:ext uri="{FF2B5EF4-FFF2-40B4-BE49-F238E27FC236}">
                <a16:creationId xmlns:a16="http://schemas.microsoft.com/office/drawing/2014/main" id="{2D9EC208-B9CA-11EB-50B9-93A537966955}"/>
              </a:ext>
            </a:extLst>
          </p:cNvPr>
          <p:cNvSpPr txBox="1"/>
          <p:nvPr/>
        </p:nvSpPr>
        <p:spPr>
          <a:xfrm>
            <a:off x="3391342" y="6507405"/>
            <a:ext cx="3101102" cy="1654299"/>
          </a:xfrm>
          <a:prstGeom prst="rect">
            <a:avLst/>
          </a:prstGeom>
          <a:noFill/>
          <a:ln>
            <a:noFill/>
          </a:ln>
        </p:spPr>
        <p:txBody>
          <a:bodyPr wrap="square" rtlCol="0">
            <a:spAutoFit/>
          </a:bodyPr>
          <a:lstStyle/>
          <a:p>
            <a:pPr algn="just"/>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L’apprentissage représente à la rentrée 2025 18 % des effectifs formés en Exploitation transport au sein de l’Education Nationale, soit un recul de 6 points par rapport à la rentrée 2024. </a:t>
            </a:r>
          </a:p>
          <a:p>
            <a:pPr algn="just">
              <a:spcBef>
                <a:spcPts val="300"/>
              </a:spcBef>
            </a:pP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Il convient de souligner que le recours à l’apprentissage demeure quasi inexistant dans le cadre du BAC Pro. Organisation de Transport de Marchandises.</a:t>
            </a:r>
          </a:p>
        </p:txBody>
      </p:sp>
      <p:pic>
        <p:nvPicPr>
          <p:cNvPr id="27" name="Image 26">
            <a:extLst>
              <a:ext uri="{FF2B5EF4-FFF2-40B4-BE49-F238E27FC236}">
                <a16:creationId xmlns:a16="http://schemas.microsoft.com/office/drawing/2014/main" id="{E88B0C76-A7D5-C54C-82EC-8226862BA11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58127" y="8109488"/>
            <a:ext cx="777307" cy="701101"/>
          </a:xfrm>
          <a:prstGeom prst="rect">
            <a:avLst/>
          </a:prstGeom>
        </p:spPr>
      </p:pic>
      <p:sp>
        <p:nvSpPr>
          <p:cNvPr id="28" name="ZoneTexte 27">
            <a:extLst>
              <a:ext uri="{FF2B5EF4-FFF2-40B4-BE49-F238E27FC236}">
                <a16:creationId xmlns:a16="http://schemas.microsoft.com/office/drawing/2014/main" id="{736C15F7-F8F2-86B9-10E2-B26F5BAF4D61}"/>
              </a:ext>
            </a:extLst>
          </p:cNvPr>
          <p:cNvSpPr txBox="1"/>
          <p:nvPr/>
        </p:nvSpPr>
        <p:spPr>
          <a:xfrm>
            <a:off x="3974419" y="8152632"/>
            <a:ext cx="2518025" cy="769441"/>
          </a:xfrm>
          <a:prstGeom prst="rect">
            <a:avLst/>
          </a:prstGeom>
          <a:noFill/>
          <a:ln>
            <a:noFill/>
          </a:ln>
        </p:spPr>
        <p:txBody>
          <a:bodyPr wrap="square" rtlCol="0">
            <a:spAutoFit/>
          </a:bodyPr>
          <a:lstStyle/>
          <a:p>
            <a:pPr algn="just"/>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La population féminine représente </a:t>
            </a:r>
            <a:b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br>
            <a:r>
              <a:rPr lang="fr-FR" sz="1100" dirty="0">
                <a:solidFill>
                  <a:srgbClr val="29235C"/>
                </a:solidFill>
                <a:latin typeface="Arial" panose="020B0604020202020204" pitchFamily="34" charset="0"/>
                <a:ea typeface="Open Sans" panose="020B0606030504020204" pitchFamily="34" charset="0"/>
                <a:cs typeface="Arial" panose="020B0604020202020204" pitchFamily="34" charset="0"/>
              </a:rPr>
              <a:t>27 % des effectifs inscrits en exploitation transport à la rentrée 2025.</a:t>
            </a:r>
          </a:p>
        </p:txBody>
      </p:sp>
      <p:sp>
        <p:nvSpPr>
          <p:cNvPr id="36" name="ZoneTexte 35">
            <a:extLst>
              <a:ext uri="{FF2B5EF4-FFF2-40B4-BE49-F238E27FC236}">
                <a16:creationId xmlns:a16="http://schemas.microsoft.com/office/drawing/2014/main" id="{6C6C8E07-F26B-9AAD-1AE3-35C213AF1D32}"/>
              </a:ext>
            </a:extLst>
          </p:cNvPr>
          <p:cNvSpPr txBox="1"/>
          <p:nvPr/>
        </p:nvSpPr>
        <p:spPr>
          <a:xfrm>
            <a:off x="625025" y="8679918"/>
            <a:ext cx="2209444" cy="215444"/>
          </a:xfrm>
          <a:prstGeom prst="rect">
            <a:avLst/>
          </a:prstGeom>
          <a:noFill/>
        </p:spPr>
        <p:txBody>
          <a:bodyPr wrap="square" rtlCol="0">
            <a:spAutoFit/>
          </a:bodyPr>
          <a:lstStyle/>
          <a:p>
            <a:r>
              <a:rPr lang="fr-FR" sz="8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(1) : Effectifs de première et terminale</a:t>
            </a:r>
          </a:p>
        </p:txBody>
      </p:sp>
      <p:pic>
        <p:nvPicPr>
          <p:cNvPr id="39" name="Image 38" descr="Une image contenant texte, capture d’écran, Police, ligne&#10;&#10;Le contenu généré par l’IA peut être incorrect.">
            <a:extLst>
              <a:ext uri="{FF2B5EF4-FFF2-40B4-BE49-F238E27FC236}">
                <a16:creationId xmlns:a16="http://schemas.microsoft.com/office/drawing/2014/main" id="{EC46DA7B-9D58-F0A2-00B8-F70DDEDFB81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53591" y="7063805"/>
            <a:ext cx="2701090" cy="1606899"/>
          </a:xfrm>
          <a:prstGeom prst="rect">
            <a:avLst/>
          </a:prstGeom>
        </p:spPr>
      </p:pic>
    </p:spTree>
    <p:extLst>
      <p:ext uri="{BB962C8B-B14F-4D97-AF65-F5344CB8AC3E}">
        <p14:creationId xmlns:p14="http://schemas.microsoft.com/office/powerpoint/2010/main" val="192925165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3559</TotalTime>
  <Words>3246</Words>
  <Application>Microsoft Office PowerPoint</Application>
  <PresentationFormat>Format A4 (210 x 297 mm)</PresentationFormat>
  <Paragraphs>189</Paragraphs>
  <Slides>12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Aptos</vt:lpstr>
      <vt:lpstr>Aptos Display</vt:lpstr>
      <vt:lpstr>Arial</vt:lpstr>
      <vt:lpstr>Open Sans</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Lucille GRILLET</dc:creator>
  <cp:lastModifiedBy>Béatrice ROBERT</cp:lastModifiedBy>
  <cp:revision>51</cp:revision>
  <cp:lastPrinted>2026-01-20T09:22:51Z</cp:lastPrinted>
  <dcterms:created xsi:type="dcterms:W3CDTF">2024-01-19T09:43:12Z</dcterms:created>
  <dcterms:modified xsi:type="dcterms:W3CDTF">2026-01-23T10:42:50Z</dcterms:modified>
</cp:coreProperties>
</file>